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handoutMasterIdLst>
    <p:handoutMasterId r:id="rId31"/>
  </p:handoutMasterIdLst>
  <p:sldIdLst>
    <p:sldId id="343" r:id="rId2"/>
    <p:sldId id="346" r:id="rId3"/>
    <p:sldId id="377" r:id="rId4"/>
    <p:sldId id="389" r:id="rId5"/>
    <p:sldId id="390" r:id="rId6"/>
    <p:sldId id="391" r:id="rId7"/>
    <p:sldId id="359" r:id="rId8"/>
    <p:sldId id="360" r:id="rId9"/>
    <p:sldId id="361" r:id="rId10"/>
    <p:sldId id="362" r:id="rId11"/>
    <p:sldId id="378" r:id="rId12"/>
    <p:sldId id="379" r:id="rId13"/>
    <p:sldId id="363" r:id="rId14"/>
    <p:sldId id="364" r:id="rId15"/>
    <p:sldId id="365" r:id="rId16"/>
    <p:sldId id="366" r:id="rId17"/>
    <p:sldId id="367" r:id="rId18"/>
    <p:sldId id="374" r:id="rId19"/>
    <p:sldId id="380" r:id="rId20"/>
    <p:sldId id="370" r:id="rId21"/>
    <p:sldId id="369" r:id="rId22"/>
    <p:sldId id="392" r:id="rId23"/>
    <p:sldId id="371" r:id="rId24"/>
    <p:sldId id="381" r:id="rId25"/>
    <p:sldId id="382" r:id="rId26"/>
    <p:sldId id="383" r:id="rId27"/>
    <p:sldId id="388" r:id="rId28"/>
    <p:sldId id="385" r:id="rId29"/>
  </p:sldIdLst>
  <p:sldSz cx="9144000" cy="6858000" type="screen4x3"/>
  <p:notesSz cx="906145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26628" cy="342900"/>
          </a:xfrm>
          <a:prstGeom prst="rect">
            <a:avLst/>
          </a:prstGeom>
        </p:spPr>
        <p:txBody>
          <a:bodyPr vert="horz" lIns="89264" tIns="44632" rIns="89264" bIns="44632" rtlCol="0"/>
          <a:lstStyle>
            <a:lvl1pPr algn="l">
              <a:defRPr sz="1200"/>
            </a:lvl1pPr>
          </a:lstStyle>
          <a:p>
            <a:endParaRPr lang="en-US"/>
          </a:p>
        </p:txBody>
      </p:sp>
      <p:sp>
        <p:nvSpPr>
          <p:cNvPr id="3" name="Date Placeholder 2"/>
          <p:cNvSpPr>
            <a:spLocks noGrp="1"/>
          </p:cNvSpPr>
          <p:nvPr>
            <p:ph type="dt" sz="quarter" idx="1"/>
          </p:nvPr>
        </p:nvSpPr>
        <p:spPr>
          <a:xfrm>
            <a:off x="5132725" y="0"/>
            <a:ext cx="3926628" cy="342900"/>
          </a:xfrm>
          <a:prstGeom prst="rect">
            <a:avLst/>
          </a:prstGeom>
        </p:spPr>
        <p:txBody>
          <a:bodyPr vert="horz" lIns="89264" tIns="44632" rIns="89264" bIns="44632" rtlCol="0"/>
          <a:lstStyle>
            <a:lvl1pPr algn="r">
              <a:defRPr sz="1200"/>
            </a:lvl1pPr>
          </a:lstStyle>
          <a:p>
            <a:fld id="{738CC035-8C74-4E7C-9DA5-FBAE48F9AF4D}" type="datetimeFigureOut">
              <a:rPr lang="en-US" smtClean="0"/>
              <a:pPr/>
              <a:t>5/13/2019</a:t>
            </a:fld>
            <a:endParaRPr lang="en-US"/>
          </a:p>
        </p:txBody>
      </p:sp>
      <p:sp>
        <p:nvSpPr>
          <p:cNvPr id="4" name="Footer Placeholder 3"/>
          <p:cNvSpPr>
            <a:spLocks noGrp="1"/>
          </p:cNvSpPr>
          <p:nvPr>
            <p:ph type="ftr" sz="quarter" idx="2"/>
          </p:nvPr>
        </p:nvSpPr>
        <p:spPr>
          <a:xfrm>
            <a:off x="0" y="6513910"/>
            <a:ext cx="3926628" cy="342900"/>
          </a:xfrm>
          <a:prstGeom prst="rect">
            <a:avLst/>
          </a:prstGeom>
        </p:spPr>
        <p:txBody>
          <a:bodyPr vert="horz" lIns="89264" tIns="44632" rIns="89264" bIns="44632" rtlCol="0" anchor="b"/>
          <a:lstStyle>
            <a:lvl1pPr algn="l">
              <a:defRPr sz="1200"/>
            </a:lvl1pPr>
          </a:lstStyle>
          <a:p>
            <a:endParaRPr lang="en-US"/>
          </a:p>
        </p:txBody>
      </p:sp>
      <p:sp>
        <p:nvSpPr>
          <p:cNvPr id="5" name="Slide Number Placeholder 4"/>
          <p:cNvSpPr>
            <a:spLocks noGrp="1"/>
          </p:cNvSpPr>
          <p:nvPr>
            <p:ph type="sldNum" sz="quarter" idx="3"/>
          </p:nvPr>
        </p:nvSpPr>
        <p:spPr>
          <a:xfrm>
            <a:off x="5132725" y="6513910"/>
            <a:ext cx="3926628" cy="342900"/>
          </a:xfrm>
          <a:prstGeom prst="rect">
            <a:avLst/>
          </a:prstGeom>
        </p:spPr>
        <p:txBody>
          <a:bodyPr vert="horz" lIns="89264" tIns="44632" rIns="89264" bIns="44632" rtlCol="0" anchor="b"/>
          <a:lstStyle>
            <a:lvl1pPr algn="r">
              <a:defRPr sz="1200"/>
            </a:lvl1pPr>
          </a:lstStyle>
          <a:p>
            <a:fld id="{8548968F-E6D8-47F0-91AB-771BED04E744}" type="slidenum">
              <a:rPr lang="en-US" smtClean="0"/>
              <a:pPr/>
              <a:t>‹#›</a:t>
            </a:fld>
            <a:endParaRPr lang="en-US"/>
          </a:p>
        </p:txBody>
      </p:sp>
    </p:spTree>
    <p:extLst>
      <p:ext uri="{BB962C8B-B14F-4D97-AF65-F5344CB8AC3E}">
        <p14:creationId xmlns:p14="http://schemas.microsoft.com/office/powerpoint/2010/main" val="1209218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927247" cy="342900"/>
          </a:xfrm>
          <a:prstGeom prst="rect">
            <a:avLst/>
          </a:prstGeom>
        </p:spPr>
        <p:txBody>
          <a:bodyPr vert="horz" lIns="89264" tIns="44632" rIns="89264" bIns="44632" rtlCol="0"/>
          <a:lstStyle>
            <a:lvl1pPr algn="l">
              <a:defRPr sz="1200"/>
            </a:lvl1pPr>
          </a:lstStyle>
          <a:p>
            <a:endParaRPr lang="en-US"/>
          </a:p>
        </p:txBody>
      </p:sp>
      <p:sp>
        <p:nvSpPr>
          <p:cNvPr id="3" name="Date Placeholder 2"/>
          <p:cNvSpPr>
            <a:spLocks noGrp="1"/>
          </p:cNvSpPr>
          <p:nvPr>
            <p:ph type="dt" idx="1"/>
          </p:nvPr>
        </p:nvSpPr>
        <p:spPr>
          <a:xfrm>
            <a:off x="5132657" y="0"/>
            <a:ext cx="3927247" cy="342900"/>
          </a:xfrm>
          <a:prstGeom prst="rect">
            <a:avLst/>
          </a:prstGeom>
        </p:spPr>
        <p:txBody>
          <a:bodyPr vert="horz" lIns="89264" tIns="44632" rIns="89264" bIns="44632" rtlCol="0"/>
          <a:lstStyle>
            <a:lvl1pPr algn="r">
              <a:defRPr sz="1200"/>
            </a:lvl1pPr>
          </a:lstStyle>
          <a:p>
            <a:fld id="{7F0680B3-8B8E-42CE-902B-82C7D7FEC3DA}" type="datetimeFigureOut">
              <a:rPr lang="en-US" smtClean="0"/>
              <a:pPr/>
              <a:t>5/13/2019</a:t>
            </a:fld>
            <a:endParaRPr lang="en-US"/>
          </a:p>
        </p:txBody>
      </p:sp>
      <p:sp>
        <p:nvSpPr>
          <p:cNvPr id="4" name="Slide Image Placeholder 3"/>
          <p:cNvSpPr>
            <a:spLocks noGrp="1" noRot="1" noChangeAspect="1"/>
          </p:cNvSpPr>
          <p:nvPr>
            <p:ph type="sldImg" idx="2"/>
          </p:nvPr>
        </p:nvSpPr>
        <p:spPr>
          <a:xfrm>
            <a:off x="2816225" y="514350"/>
            <a:ext cx="3429000" cy="2571750"/>
          </a:xfrm>
          <a:prstGeom prst="rect">
            <a:avLst/>
          </a:prstGeom>
          <a:noFill/>
          <a:ln w="12700">
            <a:solidFill>
              <a:prstClr val="black"/>
            </a:solidFill>
          </a:ln>
        </p:spPr>
        <p:txBody>
          <a:bodyPr vert="horz" lIns="89264" tIns="44632" rIns="89264" bIns="44632" rtlCol="0" anchor="ctr"/>
          <a:lstStyle/>
          <a:p>
            <a:endParaRPr lang="en-US"/>
          </a:p>
        </p:txBody>
      </p:sp>
      <p:sp>
        <p:nvSpPr>
          <p:cNvPr id="5" name="Notes Placeholder 4"/>
          <p:cNvSpPr>
            <a:spLocks noGrp="1"/>
          </p:cNvSpPr>
          <p:nvPr>
            <p:ph type="body" sz="quarter" idx="3"/>
          </p:nvPr>
        </p:nvSpPr>
        <p:spPr>
          <a:xfrm>
            <a:off x="906764" y="3257550"/>
            <a:ext cx="7247922" cy="3086100"/>
          </a:xfrm>
          <a:prstGeom prst="rect">
            <a:avLst/>
          </a:prstGeom>
        </p:spPr>
        <p:txBody>
          <a:bodyPr vert="horz" lIns="89264" tIns="44632" rIns="89264" bIns="446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513513"/>
            <a:ext cx="3927247" cy="342900"/>
          </a:xfrm>
          <a:prstGeom prst="rect">
            <a:avLst/>
          </a:prstGeom>
        </p:spPr>
        <p:txBody>
          <a:bodyPr vert="horz" lIns="89264" tIns="44632" rIns="89264" bIns="44632" rtlCol="0" anchor="b"/>
          <a:lstStyle>
            <a:lvl1pPr algn="l">
              <a:defRPr sz="1200"/>
            </a:lvl1pPr>
          </a:lstStyle>
          <a:p>
            <a:endParaRPr lang="en-US"/>
          </a:p>
        </p:txBody>
      </p:sp>
      <p:sp>
        <p:nvSpPr>
          <p:cNvPr id="7" name="Slide Number Placeholder 6"/>
          <p:cNvSpPr>
            <a:spLocks noGrp="1"/>
          </p:cNvSpPr>
          <p:nvPr>
            <p:ph type="sldNum" sz="quarter" idx="5"/>
          </p:nvPr>
        </p:nvSpPr>
        <p:spPr>
          <a:xfrm>
            <a:off x="5132657" y="6513513"/>
            <a:ext cx="3927247" cy="342900"/>
          </a:xfrm>
          <a:prstGeom prst="rect">
            <a:avLst/>
          </a:prstGeom>
        </p:spPr>
        <p:txBody>
          <a:bodyPr vert="horz" lIns="89264" tIns="44632" rIns="89264" bIns="44632" rtlCol="0" anchor="b"/>
          <a:lstStyle>
            <a:lvl1pPr algn="r">
              <a:defRPr sz="1200"/>
            </a:lvl1pPr>
          </a:lstStyle>
          <a:p>
            <a:fld id="{70FDBB00-0B41-4280-AAB3-45100D494AB2}" type="slidenum">
              <a:rPr lang="en-US" smtClean="0"/>
              <a:pPr/>
              <a:t>‹#›</a:t>
            </a:fld>
            <a:endParaRPr lang="en-US"/>
          </a:p>
        </p:txBody>
      </p:sp>
    </p:spTree>
    <p:extLst>
      <p:ext uri="{BB962C8B-B14F-4D97-AF65-F5344CB8AC3E}">
        <p14:creationId xmlns:p14="http://schemas.microsoft.com/office/powerpoint/2010/main" val="271240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Before we get started…</a:t>
            </a:r>
          </a:p>
        </p:txBody>
      </p:sp>
      <p:sp>
        <p:nvSpPr>
          <p:cNvPr id="4" name="Slide Number Placeholder 3"/>
          <p:cNvSpPr>
            <a:spLocks noGrp="1"/>
          </p:cNvSpPr>
          <p:nvPr>
            <p:ph type="sldNum" sz="quarter" idx="10"/>
          </p:nvPr>
        </p:nvSpPr>
        <p:spPr/>
        <p:txBody>
          <a:bodyPr/>
          <a:lstStyle/>
          <a:p>
            <a:fld id="{3E1C9C4F-B797-46FD-BF8D-D80A4FF026F3}" type="slidenum">
              <a:rPr lang="en-US" smtClean="0"/>
              <a:pPr/>
              <a:t>3</a:t>
            </a:fld>
            <a:endParaRPr lang="en-US"/>
          </a:p>
        </p:txBody>
      </p:sp>
    </p:spTree>
    <p:extLst>
      <p:ext uri="{BB962C8B-B14F-4D97-AF65-F5344CB8AC3E}">
        <p14:creationId xmlns:p14="http://schemas.microsoft.com/office/powerpoint/2010/main" val="2899390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FDBB00-0B41-4280-AAB3-45100D494AB2}" type="slidenum">
              <a:rPr lang="en-US" smtClean="0"/>
              <a:pPr/>
              <a:t>22</a:t>
            </a:fld>
            <a:endParaRPr lang="en-US"/>
          </a:p>
        </p:txBody>
      </p:sp>
    </p:spTree>
    <p:extLst>
      <p:ext uri="{BB962C8B-B14F-4D97-AF65-F5344CB8AC3E}">
        <p14:creationId xmlns:p14="http://schemas.microsoft.com/office/powerpoint/2010/main" val="3120519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Steps 2, 4 and 7: the client completes on their own</a:t>
            </a:r>
          </a:p>
          <a:p>
            <a:endParaRPr lang="en-US" dirty="0"/>
          </a:p>
          <a:p>
            <a:r>
              <a:rPr lang="en-US" dirty="0"/>
              <a:t>Mention:</a:t>
            </a:r>
            <a:r>
              <a:rPr lang="en-US" baseline="0" dirty="0"/>
              <a:t> We are not lawyers, we cannot obtain documents for you, make statements for you, or represent you in the hearing.  We are here to assist you with applying and guide you through the process, we cannot complete the process </a:t>
            </a:r>
            <a:r>
              <a:rPr lang="en-US" baseline="0"/>
              <a:t>for you. </a:t>
            </a:r>
            <a:endParaRPr lang="en-US" dirty="0"/>
          </a:p>
        </p:txBody>
      </p:sp>
      <p:sp>
        <p:nvSpPr>
          <p:cNvPr id="4" name="Slide Number Placeholder 3"/>
          <p:cNvSpPr>
            <a:spLocks noGrp="1"/>
          </p:cNvSpPr>
          <p:nvPr>
            <p:ph type="sldNum" sz="quarter" idx="10"/>
          </p:nvPr>
        </p:nvSpPr>
        <p:spPr/>
        <p:txBody>
          <a:bodyPr/>
          <a:lstStyle/>
          <a:p>
            <a:fld id="{3E1C9C4F-B797-46FD-BF8D-D80A4FF026F3}" type="slidenum">
              <a:rPr lang="en-US" smtClean="0"/>
              <a:pPr/>
              <a:t>26</a:t>
            </a:fld>
            <a:endParaRPr lang="en-US"/>
          </a:p>
        </p:txBody>
      </p:sp>
    </p:spTree>
    <p:extLst>
      <p:ext uri="{BB962C8B-B14F-4D97-AF65-F5344CB8AC3E}">
        <p14:creationId xmlns:p14="http://schemas.microsoft.com/office/powerpoint/2010/main" val="230736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Steps 2, 4 and 7: the client completes on their own</a:t>
            </a:r>
          </a:p>
          <a:p>
            <a:endParaRPr lang="en-US" dirty="0"/>
          </a:p>
          <a:p>
            <a:r>
              <a:rPr lang="en-US" dirty="0"/>
              <a:t>Mention:</a:t>
            </a:r>
            <a:r>
              <a:rPr lang="en-US" baseline="0" dirty="0"/>
              <a:t> We are not lawyers, we cannot obtain documents for you, make statements for you, or represent you in the hearing.  We are here to assist you with applying and guide you through the process, we cannot complete the process </a:t>
            </a:r>
            <a:r>
              <a:rPr lang="en-US" baseline="0"/>
              <a:t>for you. </a:t>
            </a:r>
            <a:endParaRPr lang="en-US" dirty="0"/>
          </a:p>
        </p:txBody>
      </p:sp>
      <p:sp>
        <p:nvSpPr>
          <p:cNvPr id="4" name="Slide Number Placeholder 3"/>
          <p:cNvSpPr>
            <a:spLocks noGrp="1"/>
          </p:cNvSpPr>
          <p:nvPr>
            <p:ph type="sldNum" sz="quarter" idx="10"/>
          </p:nvPr>
        </p:nvSpPr>
        <p:spPr/>
        <p:txBody>
          <a:bodyPr/>
          <a:lstStyle/>
          <a:p>
            <a:fld id="{3E1C9C4F-B797-46FD-BF8D-D80A4FF026F3}" type="slidenum">
              <a:rPr lang="en-US" smtClean="0"/>
              <a:pPr/>
              <a:t>27</a:t>
            </a:fld>
            <a:endParaRPr lang="en-US"/>
          </a:p>
        </p:txBody>
      </p:sp>
    </p:spTree>
    <p:extLst>
      <p:ext uri="{BB962C8B-B14F-4D97-AF65-F5344CB8AC3E}">
        <p14:creationId xmlns:p14="http://schemas.microsoft.com/office/powerpoint/2010/main" val="58083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775D7702-DCA9-460C-A34B-EC74339DDB63}" type="datetimeFigureOut">
              <a:rPr lang="en-US" smtClean="0"/>
              <a:pPr/>
              <a:t>5/13/2019</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5EA6BA1-0717-4133-BD01-93EF2A43667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5D7702-DCA9-460C-A34B-EC74339DDB63}" type="datetimeFigureOut">
              <a:rPr lang="en-US" smtClean="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EA6BA1-0717-4133-BD01-93EF2A43667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5D7702-DCA9-460C-A34B-EC74339DDB63}" type="datetimeFigureOut">
              <a:rPr lang="en-US" smtClean="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EA6BA1-0717-4133-BD01-93EF2A43667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75D7702-DCA9-460C-A34B-EC74339DDB63}" type="datetimeFigureOut">
              <a:rPr lang="en-US" smtClean="0"/>
              <a:pPr/>
              <a:t>5/13/2019</a:t>
            </a:fld>
            <a:endParaRPr lang="en-US" dirty="0"/>
          </a:p>
        </p:txBody>
      </p:sp>
      <p:sp>
        <p:nvSpPr>
          <p:cNvPr id="9" name="Slide Number Placeholder 8"/>
          <p:cNvSpPr>
            <a:spLocks noGrp="1"/>
          </p:cNvSpPr>
          <p:nvPr>
            <p:ph type="sldNum" sz="quarter" idx="15"/>
          </p:nvPr>
        </p:nvSpPr>
        <p:spPr/>
        <p:txBody>
          <a:bodyPr rtlCol="0"/>
          <a:lstStyle/>
          <a:p>
            <a:fld id="{75EA6BA1-0717-4133-BD01-93EF2A43667D}"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75D7702-DCA9-460C-A34B-EC74339DDB63}" type="datetimeFigureOut">
              <a:rPr lang="en-US" smtClean="0"/>
              <a:pPr/>
              <a:t>5/13/2019</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75EA6BA1-0717-4133-BD01-93EF2A43667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75D7702-DCA9-460C-A34B-EC74339DDB63}" type="datetimeFigureOut">
              <a:rPr lang="en-US" smtClean="0"/>
              <a:pPr/>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EA6BA1-0717-4133-BD01-93EF2A43667D}"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75D7702-DCA9-460C-A34B-EC74339DDB63}" type="datetimeFigureOut">
              <a:rPr lang="en-US" smtClean="0"/>
              <a:pPr/>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EA6BA1-0717-4133-BD01-93EF2A43667D}"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75D7702-DCA9-460C-A34B-EC74339DDB63}" type="datetimeFigureOut">
              <a:rPr lang="en-US" smtClean="0"/>
              <a:pPr/>
              <a:t>5/13/2019</a:t>
            </a:fld>
            <a:endParaRPr lang="en-US" dirty="0"/>
          </a:p>
        </p:txBody>
      </p:sp>
      <p:sp>
        <p:nvSpPr>
          <p:cNvPr id="7" name="Slide Number Placeholder 6"/>
          <p:cNvSpPr>
            <a:spLocks noGrp="1"/>
          </p:cNvSpPr>
          <p:nvPr>
            <p:ph type="sldNum" sz="quarter" idx="11"/>
          </p:nvPr>
        </p:nvSpPr>
        <p:spPr/>
        <p:txBody>
          <a:bodyPr rtlCol="0"/>
          <a:lstStyle/>
          <a:p>
            <a:fld id="{75EA6BA1-0717-4133-BD01-93EF2A43667D}"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D7702-DCA9-460C-A34B-EC74339DDB63}" type="datetimeFigureOut">
              <a:rPr lang="en-US" smtClean="0"/>
              <a:pPr/>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EA6BA1-0717-4133-BD01-93EF2A43667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775D7702-DCA9-460C-A34B-EC74339DDB63}" type="datetimeFigureOut">
              <a:rPr lang="en-US" smtClean="0"/>
              <a:pPr/>
              <a:t>5/13/2019</a:t>
            </a:fld>
            <a:endParaRPr lang="en-US" dirty="0"/>
          </a:p>
        </p:txBody>
      </p:sp>
      <p:sp>
        <p:nvSpPr>
          <p:cNvPr id="22" name="Slide Number Placeholder 21"/>
          <p:cNvSpPr>
            <a:spLocks noGrp="1"/>
          </p:cNvSpPr>
          <p:nvPr>
            <p:ph type="sldNum" sz="quarter" idx="15"/>
          </p:nvPr>
        </p:nvSpPr>
        <p:spPr/>
        <p:txBody>
          <a:bodyPr rtlCol="0"/>
          <a:lstStyle/>
          <a:p>
            <a:fld id="{75EA6BA1-0717-4133-BD01-93EF2A43667D}"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75D7702-DCA9-460C-A34B-EC74339DDB63}" type="datetimeFigureOut">
              <a:rPr lang="en-US" smtClean="0"/>
              <a:pPr/>
              <a:t>5/13/2019</a:t>
            </a:fld>
            <a:endParaRPr lang="en-US" dirty="0"/>
          </a:p>
        </p:txBody>
      </p:sp>
      <p:sp>
        <p:nvSpPr>
          <p:cNvPr id="18" name="Slide Number Placeholder 17"/>
          <p:cNvSpPr>
            <a:spLocks noGrp="1"/>
          </p:cNvSpPr>
          <p:nvPr>
            <p:ph type="sldNum" sz="quarter" idx="11"/>
          </p:nvPr>
        </p:nvSpPr>
        <p:spPr/>
        <p:txBody>
          <a:bodyPr rtlCol="0"/>
          <a:lstStyle/>
          <a:p>
            <a:fld id="{75EA6BA1-0717-4133-BD01-93EF2A43667D}"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75D7702-DCA9-460C-A34B-EC74339DDB63}" type="datetimeFigureOut">
              <a:rPr lang="en-US" smtClean="0"/>
              <a:pPr/>
              <a:t>5/13/2019</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5EA6BA1-0717-4133-BD01-93EF2A4366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cad=rja&amp;uact=8&amp;ved=0ahUKEwiO0pnew9vRAhUJKCYKHQOHAZ0QjRwIBw&amp;url=https://en.wikipedia.org/wiki/John_C._Carney_Jr.&amp;psig=AFQjCNH8WP_2B1VjF8l_S801VA5TOronDQ&amp;ust=148537294696001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838200"/>
            <a:ext cx="7162800" cy="1894362"/>
          </a:xfrm>
        </p:spPr>
        <p:txBody>
          <a:bodyPr>
            <a:normAutofit/>
          </a:bodyPr>
          <a:lstStyle/>
          <a:p>
            <a:r>
              <a:rPr lang="en-US" sz="5000" dirty="0"/>
              <a:t>The </a:t>
            </a:r>
            <a:r>
              <a:rPr lang="en-US" sz="5000" u="sng" dirty="0">
                <a:solidFill>
                  <a:schemeClr val="accent1">
                    <a:lumMod val="75000"/>
                  </a:schemeClr>
                </a:solidFill>
              </a:rPr>
              <a:t>APEX</a:t>
            </a:r>
            <a:r>
              <a:rPr lang="en-US" sz="5000" dirty="0"/>
              <a:t> Program</a:t>
            </a:r>
            <a:br>
              <a:rPr lang="en-US" dirty="0"/>
            </a:br>
            <a:r>
              <a:rPr lang="en-US" sz="1800" dirty="0">
                <a:solidFill>
                  <a:schemeClr val="accent1">
                    <a:lumMod val="75000"/>
                  </a:schemeClr>
                </a:solidFill>
              </a:rPr>
              <a:t>A</a:t>
            </a:r>
            <a:r>
              <a:rPr lang="en-US" sz="1800" dirty="0"/>
              <a:t>dvancement through </a:t>
            </a:r>
            <a:r>
              <a:rPr lang="en-US" sz="1800" dirty="0">
                <a:solidFill>
                  <a:schemeClr val="accent1">
                    <a:lumMod val="75000"/>
                  </a:schemeClr>
                </a:solidFill>
              </a:rPr>
              <a:t>P</a:t>
            </a:r>
            <a:r>
              <a:rPr lang="en-US" sz="1800" dirty="0"/>
              <a:t>ardons and </a:t>
            </a:r>
            <a:r>
              <a:rPr lang="en-US" sz="1800" dirty="0">
                <a:solidFill>
                  <a:schemeClr val="accent1">
                    <a:lumMod val="75000"/>
                  </a:schemeClr>
                </a:solidFill>
              </a:rPr>
              <a:t>Ex</a:t>
            </a:r>
            <a:r>
              <a:rPr lang="en-US" sz="1800" dirty="0"/>
              <a:t>pungements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What a PARDON Does NOT Do</a:t>
            </a:r>
            <a:endParaRPr lang="en-US" u="sng" dirty="0"/>
          </a:p>
        </p:txBody>
      </p:sp>
      <p:sp>
        <p:nvSpPr>
          <p:cNvPr id="3" name="Content Placeholder 2"/>
          <p:cNvSpPr>
            <a:spLocks noGrp="1"/>
          </p:cNvSpPr>
          <p:nvPr>
            <p:ph sz="quarter" idx="1"/>
          </p:nvPr>
        </p:nvSpPr>
        <p:spPr>
          <a:xfrm>
            <a:off x="304800" y="1600200"/>
            <a:ext cx="8534400" cy="4873752"/>
          </a:xfrm>
        </p:spPr>
        <p:txBody>
          <a:bodyPr>
            <a:normAutofit/>
          </a:bodyPr>
          <a:lstStyle/>
          <a:p>
            <a:pPr algn="ctr"/>
            <a:endParaRPr lang="en-US" sz="2800" dirty="0"/>
          </a:p>
          <a:p>
            <a:pPr algn="ctr"/>
            <a:endParaRPr lang="en-US" sz="2800" dirty="0"/>
          </a:p>
          <a:p>
            <a:pPr algn="ctr">
              <a:buNone/>
            </a:pPr>
            <a:endParaRPr lang="en-US" sz="2800" dirty="0"/>
          </a:p>
          <a:p>
            <a:pPr algn="ctr">
              <a:buSzPct val="100000"/>
              <a:buFont typeface="Wingdings" pitchFamily="2" charset="2"/>
              <a:buChar char="v"/>
            </a:pPr>
            <a:r>
              <a:rPr lang="en-US" sz="2800" dirty="0"/>
              <a:t> A PARDON does </a:t>
            </a:r>
            <a:r>
              <a:rPr lang="en-US" sz="2800" u="sng" dirty="0"/>
              <a:t>not</a:t>
            </a:r>
            <a:r>
              <a:rPr lang="en-US" sz="2800" dirty="0"/>
              <a:t> erase the offenses from your criminal record.</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1143000" y="2005012"/>
          <a:ext cx="6096000" cy="4064000"/>
        </p:xfrm>
        <a:graphic>
          <a:graphicData uri="http://schemas.openxmlformats.org/presentationml/2006/ole">
            <mc:AlternateContent xmlns:mc="http://schemas.openxmlformats.org/markup-compatibility/2006">
              <mc:Choice xmlns:v="urn:schemas-microsoft-com:vml" Requires="v">
                <p:oleObj spid="_x0000_s1117" name="PDF" r:id="rId3" imgW="0" imgH="0" progId="FoxitReader.Document">
                  <p:embed/>
                </p:oleObj>
              </mc:Choice>
              <mc:Fallback>
                <p:oleObj name="PDF" r:id="rId3" imgW="0" imgH="0" progId="FoxitReader.Document">
                  <p:embed/>
                  <p:pic>
                    <p:nvPicPr>
                      <p:cNvPr id="0" name="AutoShape 27"/>
                      <p:cNvPicPr>
                        <a:picLocks noGrp="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143000" y="2005012"/>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118" name="PDF" r:id="rId4" imgW="0" imgH="0" progId="FoxitReader.Document">
                  <p:embed/>
                </p:oleObj>
              </mc:Choice>
              <mc:Fallback>
                <p:oleObj name="PDF" r:id="rId4" imgW="0" imgH="0" progId="FoxitReader.Document">
                  <p:embed/>
                  <p:pic>
                    <p:nvPicPr>
                      <p:cNvPr id="0" name="AutoShape 28"/>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119" name="FDF" r:id="rId5" imgW="0" imgH="0" progId="FoxitReader.FDFDoc">
                  <p:embed/>
                </p:oleObj>
              </mc:Choice>
              <mc:Fallback>
                <p:oleObj name="FDF" r:id="rId5" imgW="0" imgH="0" progId="FoxitReader.FDFDoc">
                  <p:embed/>
                  <p:pic>
                    <p:nvPicPr>
                      <p:cNvPr id="0" name="AutoShape 29"/>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0" name="Picture 6"/>
          <p:cNvPicPr>
            <a:picLocks noChangeAspect="1" noChangeArrowheads="1"/>
          </p:cNvPicPr>
          <p:nvPr/>
        </p:nvPicPr>
        <p:blipFill>
          <a:blip r:embed="rId6" cstate="print"/>
          <a:srcRect/>
          <a:stretch>
            <a:fillRect/>
          </a:stretch>
        </p:blipFill>
        <p:spPr bwMode="auto">
          <a:xfrm>
            <a:off x="1447800" y="-457200"/>
            <a:ext cx="6484239" cy="839581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295400" y="0"/>
            <a:ext cx="6437757" cy="837838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Who is ELIGIBLE for a PARDON?</a:t>
            </a:r>
            <a:endParaRPr lang="en-US" u="sng" dirty="0"/>
          </a:p>
        </p:txBody>
      </p:sp>
      <p:sp>
        <p:nvSpPr>
          <p:cNvPr id="3" name="Content Placeholder 2"/>
          <p:cNvSpPr>
            <a:spLocks noGrp="1"/>
          </p:cNvSpPr>
          <p:nvPr>
            <p:ph sz="quarter" idx="1"/>
          </p:nvPr>
        </p:nvSpPr>
        <p:spPr>
          <a:xfrm>
            <a:off x="304800" y="1447800"/>
            <a:ext cx="8534400" cy="5257800"/>
          </a:xfrm>
        </p:spPr>
        <p:txBody>
          <a:bodyPr>
            <a:normAutofit/>
          </a:bodyPr>
          <a:lstStyle/>
          <a:p>
            <a:pPr algn="ctr">
              <a:spcAft>
                <a:spcPts val="1200"/>
              </a:spcAft>
              <a:buNone/>
            </a:pPr>
            <a:r>
              <a:rPr lang="en-US" sz="2800" dirty="0"/>
              <a:t>To be ELIGIBLE for a pardon:</a:t>
            </a:r>
          </a:p>
          <a:p>
            <a:pPr algn="ctr">
              <a:spcAft>
                <a:spcPts val="2400"/>
              </a:spcAft>
              <a:buSzPct val="100000"/>
              <a:buFont typeface="Wingdings" pitchFamily="2" charset="2"/>
              <a:buChar char="v"/>
            </a:pPr>
            <a:r>
              <a:rPr lang="en-US" sz="2800" dirty="0"/>
              <a:t> Your convictions must be in the </a:t>
            </a:r>
            <a:r>
              <a:rPr lang="en-US" sz="2800" b="1" dirty="0"/>
              <a:t>State of Delaware</a:t>
            </a:r>
            <a:r>
              <a:rPr lang="en-US" sz="2800" dirty="0"/>
              <a:t>, and not federal or out-of-state.</a:t>
            </a:r>
          </a:p>
          <a:p>
            <a:pPr algn="ctr">
              <a:spcBef>
                <a:spcPts val="0"/>
              </a:spcBef>
              <a:spcAft>
                <a:spcPts val="2400"/>
              </a:spcAft>
              <a:buSzPct val="100000"/>
              <a:buFont typeface="Wingdings" pitchFamily="2" charset="2"/>
              <a:buChar char="v"/>
            </a:pPr>
            <a:r>
              <a:rPr lang="en-US" sz="2800" dirty="0"/>
              <a:t> You must have </a:t>
            </a:r>
            <a:r>
              <a:rPr lang="en-US" sz="2800" b="1" dirty="0"/>
              <a:t>completed all phases of your sentence(s)</a:t>
            </a:r>
            <a:r>
              <a:rPr lang="en-US" sz="2800" dirty="0"/>
              <a:t>, including probation and parole.</a:t>
            </a:r>
          </a:p>
          <a:p>
            <a:pPr algn="ctr">
              <a:spcAft>
                <a:spcPts val="2400"/>
              </a:spcAft>
              <a:buSzPct val="100000"/>
              <a:buFont typeface="Wingdings" pitchFamily="2" charset="2"/>
              <a:buChar char="v"/>
            </a:pPr>
            <a:r>
              <a:rPr lang="en-US" sz="2800" dirty="0"/>
              <a:t>You may not be </a:t>
            </a:r>
            <a:r>
              <a:rPr lang="en-US" sz="2800" b="1" dirty="0"/>
              <a:t>delinquent on payment </a:t>
            </a:r>
            <a:r>
              <a:rPr lang="en-US" sz="2800" dirty="0"/>
              <a:t>of any restitution, fees, or fines from your offenses. </a:t>
            </a:r>
          </a:p>
          <a:p>
            <a:pPr algn="ctr">
              <a:buSzPct val="100000"/>
              <a:buFont typeface="Wingdings" pitchFamily="2" charset="2"/>
              <a:buChar char="v"/>
            </a:pPr>
            <a:r>
              <a:rPr lang="en-US" sz="2800" dirty="0"/>
              <a:t> </a:t>
            </a:r>
            <a:r>
              <a:rPr lang="en-US" sz="2800"/>
              <a:t>You may not </a:t>
            </a:r>
            <a:r>
              <a:rPr lang="en-US" sz="2800" dirty="0"/>
              <a:t>have any </a:t>
            </a:r>
            <a:r>
              <a:rPr lang="en-US" sz="2800" b="1" dirty="0"/>
              <a:t>pending charges</a:t>
            </a:r>
            <a:r>
              <a:rPr lang="en-US" sz="2800" dirty="0"/>
              <a:t>.</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normAutofit/>
          </a:bodyPr>
          <a:lstStyle/>
          <a:p>
            <a:pPr algn="ctr"/>
            <a:r>
              <a:rPr lang="en-US" b="1" u="sng" dirty="0"/>
              <a:t>The CRITERIA</a:t>
            </a:r>
            <a:endParaRPr lang="en-US" u="sng" dirty="0"/>
          </a:p>
        </p:txBody>
      </p:sp>
      <p:sp>
        <p:nvSpPr>
          <p:cNvPr id="3" name="Content Placeholder 2"/>
          <p:cNvSpPr>
            <a:spLocks noGrp="1"/>
          </p:cNvSpPr>
          <p:nvPr>
            <p:ph sz="quarter" idx="1"/>
          </p:nvPr>
        </p:nvSpPr>
        <p:spPr>
          <a:xfrm>
            <a:off x="152400" y="1295400"/>
            <a:ext cx="8686800" cy="5562600"/>
          </a:xfrm>
        </p:spPr>
        <p:txBody>
          <a:bodyPr>
            <a:normAutofit/>
          </a:bodyPr>
          <a:lstStyle/>
          <a:p>
            <a:pPr algn="ctr">
              <a:lnSpc>
                <a:spcPct val="120000"/>
              </a:lnSpc>
              <a:spcAft>
                <a:spcPts val="1200"/>
              </a:spcAft>
              <a:buNone/>
            </a:pPr>
            <a:r>
              <a:rPr lang="en-US" sz="2200" dirty="0"/>
              <a:t>You are </a:t>
            </a:r>
            <a:r>
              <a:rPr lang="en-US" sz="2200" i="1" dirty="0"/>
              <a:t>more likely </a:t>
            </a:r>
            <a:r>
              <a:rPr lang="en-US" sz="2200" dirty="0"/>
              <a:t>to receive a pardon if:</a:t>
            </a:r>
          </a:p>
          <a:p>
            <a:pPr lvl="0">
              <a:lnSpc>
                <a:spcPct val="120000"/>
              </a:lnSpc>
              <a:spcAft>
                <a:spcPts val="600"/>
              </a:spcAft>
              <a:buSzPct val="100000"/>
              <a:buFont typeface="Wingdings" pitchFamily="2" charset="2"/>
              <a:buChar char="v"/>
            </a:pPr>
            <a:r>
              <a:rPr lang="en-US" sz="2200" dirty="0"/>
              <a:t>There has been a </a:t>
            </a:r>
            <a:r>
              <a:rPr lang="en-US" sz="2200" b="1" dirty="0"/>
              <a:t>significant lapse of time</a:t>
            </a:r>
            <a:r>
              <a:rPr lang="en-US" sz="2200" dirty="0"/>
              <a:t> since your most recent offense or arrest.</a:t>
            </a:r>
          </a:p>
          <a:p>
            <a:pPr lvl="0">
              <a:lnSpc>
                <a:spcPct val="120000"/>
              </a:lnSpc>
              <a:spcAft>
                <a:spcPts val="600"/>
              </a:spcAft>
              <a:buSzPct val="100000"/>
              <a:buFont typeface="Wingdings" pitchFamily="2" charset="2"/>
              <a:buChar char="v"/>
            </a:pPr>
            <a:r>
              <a:rPr lang="en-US" sz="2200" dirty="0"/>
              <a:t>You </a:t>
            </a:r>
            <a:r>
              <a:rPr lang="en-US" sz="2200" b="1" dirty="0"/>
              <a:t>accept responsibility</a:t>
            </a:r>
            <a:r>
              <a:rPr lang="en-US" sz="2200" dirty="0"/>
              <a:t> – you acknowledge guilt, admit that you were wrong, &amp; understand how you hurt others.</a:t>
            </a:r>
          </a:p>
          <a:p>
            <a:pPr lvl="0">
              <a:lnSpc>
                <a:spcPct val="120000"/>
              </a:lnSpc>
              <a:spcAft>
                <a:spcPts val="600"/>
              </a:spcAft>
              <a:buSzPct val="100000"/>
              <a:buFont typeface="Wingdings" pitchFamily="2" charset="2"/>
              <a:buChar char="v"/>
            </a:pPr>
            <a:r>
              <a:rPr lang="en-US" sz="2200" dirty="0"/>
              <a:t>You </a:t>
            </a:r>
            <a:r>
              <a:rPr lang="en-US" sz="2200" b="1" dirty="0"/>
              <a:t>demonstrate remorse</a:t>
            </a:r>
            <a:r>
              <a:rPr lang="en-US" sz="2200" dirty="0"/>
              <a:t> – you show regret for your actions and are apologetic to those affected by your actions. </a:t>
            </a:r>
          </a:p>
          <a:p>
            <a:pPr>
              <a:lnSpc>
                <a:spcPct val="120000"/>
              </a:lnSpc>
              <a:spcAft>
                <a:spcPts val="600"/>
              </a:spcAft>
              <a:buSzPct val="100000"/>
              <a:buFont typeface="Wingdings" pitchFamily="2" charset="2"/>
              <a:buChar char="v"/>
            </a:pPr>
            <a:r>
              <a:rPr lang="en-US" sz="2200" dirty="0"/>
              <a:t>You have demonstrated </a:t>
            </a:r>
            <a:r>
              <a:rPr lang="en-US" sz="2200" b="1" dirty="0"/>
              <a:t>good citizenship </a:t>
            </a:r>
            <a:r>
              <a:rPr lang="en-US" sz="2200" dirty="0"/>
              <a:t>– volunteering, church involvement, supporting a family, employment, etc.</a:t>
            </a:r>
          </a:p>
          <a:p>
            <a:pPr lvl="0">
              <a:lnSpc>
                <a:spcPct val="120000"/>
              </a:lnSpc>
              <a:spcAft>
                <a:spcPts val="1200"/>
              </a:spcAft>
              <a:buSzPct val="100000"/>
              <a:buFont typeface="Wingdings" pitchFamily="2" charset="2"/>
              <a:buChar char="v"/>
            </a:pPr>
            <a:r>
              <a:rPr lang="en-US" sz="2200"/>
              <a:t>You have pursued </a:t>
            </a:r>
            <a:r>
              <a:rPr lang="en-US" sz="2200" b="1"/>
              <a:t>self-improvement</a:t>
            </a:r>
            <a:r>
              <a:rPr lang="en-US" sz="2200"/>
              <a:t> – getting an education</a:t>
            </a:r>
            <a:r>
              <a:rPr lang="en-US" sz="2200" dirty="0"/>
              <a:t>, completing rehab, changing your people &amp; places, etc.</a:t>
            </a:r>
            <a:endParaRPr lang="en-US" sz="2200" b="1" dirty="0"/>
          </a:p>
          <a:p>
            <a:pPr algn="ctr"/>
            <a:endParaRPr lang="en-US" sz="2800" dirty="0"/>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normAutofit/>
          </a:bodyPr>
          <a:lstStyle/>
          <a:p>
            <a:pPr algn="ctr"/>
            <a:r>
              <a:rPr lang="en-US" b="1" u="sng" dirty="0"/>
              <a:t>The PROCEDURES</a:t>
            </a:r>
            <a:endParaRPr lang="en-US" u="sng" dirty="0"/>
          </a:p>
        </p:txBody>
      </p:sp>
      <p:sp>
        <p:nvSpPr>
          <p:cNvPr id="3" name="Content Placeholder 2"/>
          <p:cNvSpPr>
            <a:spLocks noGrp="1"/>
          </p:cNvSpPr>
          <p:nvPr>
            <p:ph sz="quarter" idx="1"/>
          </p:nvPr>
        </p:nvSpPr>
        <p:spPr>
          <a:xfrm>
            <a:off x="228600" y="1524000"/>
            <a:ext cx="8686800" cy="4873752"/>
          </a:xfrm>
        </p:spPr>
        <p:txBody>
          <a:bodyPr>
            <a:normAutofit/>
          </a:bodyPr>
          <a:lstStyle/>
          <a:p>
            <a:pPr algn="ctr">
              <a:buNone/>
            </a:pPr>
            <a:r>
              <a:rPr lang="en-US" sz="2800" dirty="0"/>
              <a:t>The granting of a PARDON requires two actions:</a:t>
            </a:r>
          </a:p>
          <a:p>
            <a:pPr algn="ctr">
              <a:buNone/>
            </a:pPr>
            <a:endParaRPr lang="en-US" sz="2800" dirty="0"/>
          </a:p>
          <a:p>
            <a:pPr marL="514350" indent="-514350" algn="ctr">
              <a:buSzPct val="100000"/>
              <a:buFont typeface="+mj-lt"/>
              <a:buAutoNum type="arabicPeriod"/>
            </a:pPr>
            <a:r>
              <a:rPr lang="en-US" sz="2800" dirty="0"/>
              <a:t>The </a:t>
            </a:r>
            <a:r>
              <a:rPr lang="en-US" sz="2800" b="1" dirty="0"/>
              <a:t>Board of Pardons </a:t>
            </a:r>
            <a:r>
              <a:rPr lang="en-US" sz="2800" dirty="0"/>
              <a:t>must recommend your application to the Governor.</a:t>
            </a:r>
          </a:p>
          <a:p>
            <a:pPr marL="514350" indent="-514350" algn="ctr">
              <a:buSzPct val="100000"/>
              <a:buNone/>
            </a:pPr>
            <a:endParaRPr lang="en-US" sz="2800" dirty="0"/>
          </a:p>
          <a:p>
            <a:pPr marL="514350" indent="-514350" algn="ctr">
              <a:buSzPct val="100000"/>
              <a:buNone/>
            </a:pPr>
            <a:r>
              <a:rPr lang="en-US" sz="2800" dirty="0"/>
              <a:t>AND</a:t>
            </a:r>
          </a:p>
          <a:p>
            <a:pPr marL="514350" indent="-514350" algn="ctr">
              <a:buSzPct val="100000"/>
              <a:buNone/>
            </a:pPr>
            <a:endParaRPr lang="en-US" sz="2800" dirty="0"/>
          </a:p>
          <a:p>
            <a:pPr marL="514350" indent="-514350" algn="ctr">
              <a:buSzPct val="100000"/>
              <a:buFont typeface="+mj-lt"/>
              <a:buAutoNum type="arabicPeriod" startAt="2"/>
            </a:pPr>
            <a:r>
              <a:rPr lang="en-US" sz="2800" dirty="0"/>
              <a:t>The </a:t>
            </a:r>
            <a:r>
              <a:rPr lang="en-US" sz="2800" b="1" dirty="0"/>
              <a:t>Governor</a:t>
            </a:r>
            <a:r>
              <a:rPr lang="en-US" sz="2800" dirty="0"/>
              <a:t> must approve your pardon</a:t>
            </a:r>
          </a:p>
          <a:p>
            <a:pPr marL="514350" indent="-514350" algn="ctr">
              <a:buSzPct val="100000"/>
              <a:buFont typeface="+mj-lt"/>
              <a:buAutoNum type="arabicPeriod" startAt="2"/>
            </a:pPr>
            <a:endParaRPr lang="en-US" sz="2800" dirty="0"/>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normAutofit/>
          </a:bodyPr>
          <a:lstStyle/>
          <a:p>
            <a:pPr algn="ctr"/>
            <a:r>
              <a:rPr lang="en-US" b="1" u="sng" dirty="0"/>
              <a:t>Timeline</a:t>
            </a:r>
            <a:endParaRPr lang="en-US" u="sng" dirty="0"/>
          </a:p>
        </p:txBody>
      </p:sp>
      <p:sp>
        <p:nvSpPr>
          <p:cNvPr id="3" name="Content Placeholder 2"/>
          <p:cNvSpPr>
            <a:spLocks noGrp="1"/>
          </p:cNvSpPr>
          <p:nvPr>
            <p:ph sz="quarter" idx="1"/>
          </p:nvPr>
        </p:nvSpPr>
        <p:spPr>
          <a:xfrm>
            <a:off x="381000" y="1524000"/>
            <a:ext cx="8382000" cy="4873752"/>
          </a:xfrm>
        </p:spPr>
        <p:txBody>
          <a:bodyPr>
            <a:normAutofit/>
          </a:bodyPr>
          <a:lstStyle/>
          <a:p>
            <a:pPr algn="ctr">
              <a:spcBef>
                <a:spcPts val="0"/>
              </a:spcBef>
              <a:spcAft>
                <a:spcPts val="3000"/>
              </a:spcAft>
              <a:buSzPct val="100000"/>
              <a:buFont typeface="Wingdings" pitchFamily="2" charset="2"/>
              <a:buChar char="v"/>
            </a:pPr>
            <a:r>
              <a:rPr lang="en-US" sz="2800" dirty="0"/>
              <a:t> The Board of Pardons meets monthly.  However, once you submit your application, you will need to </a:t>
            </a:r>
            <a:r>
              <a:rPr lang="en-US" sz="2800" b="1" dirty="0"/>
              <a:t>wait at least 6 months </a:t>
            </a:r>
            <a:r>
              <a:rPr lang="en-US" sz="2800" dirty="0"/>
              <a:t>to appear for a hearing.</a:t>
            </a:r>
          </a:p>
          <a:p>
            <a:pPr algn="ctr">
              <a:spcBef>
                <a:spcPts val="0"/>
              </a:spcBef>
              <a:spcAft>
                <a:spcPts val="3000"/>
              </a:spcAft>
              <a:buSzPct val="100000"/>
              <a:buFont typeface="Wingdings" pitchFamily="2" charset="2"/>
              <a:buChar char="v"/>
            </a:pPr>
            <a:r>
              <a:rPr lang="en-US" sz="2800" dirty="0"/>
              <a:t>If the Board recommends you for a pardon, the GOVERNOR will decide whether to grant your pardon about </a:t>
            </a:r>
            <a:r>
              <a:rPr lang="en-US" sz="2800" b="1" dirty="0"/>
              <a:t>6 months later</a:t>
            </a:r>
            <a:r>
              <a:rPr lang="en-US" sz="2800" dirty="0"/>
              <a:t>.</a:t>
            </a:r>
          </a:p>
          <a:p>
            <a:pPr algn="ctr">
              <a:spcBef>
                <a:spcPts val="0"/>
              </a:spcBef>
              <a:spcAft>
                <a:spcPts val="1200"/>
              </a:spcAft>
              <a:buSzPct val="100000"/>
              <a:buFont typeface="Wingdings" pitchFamily="2" charset="2"/>
              <a:buChar char="v"/>
            </a:pPr>
            <a:r>
              <a:rPr lang="en-US" sz="2800" dirty="0"/>
              <a:t>All in all, the whole process from beginning to end can take </a:t>
            </a:r>
            <a:r>
              <a:rPr lang="en-US" sz="2800" b="1" dirty="0"/>
              <a:t>well over a year.</a:t>
            </a:r>
            <a:endParaRPr lang="en-US" sz="2800" dirty="0"/>
          </a:p>
          <a:p>
            <a:pPr algn="ctr">
              <a:spcBef>
                <a:spcPts val="0"/>
              </a:spcBef>
            </a:pPr>
            <a:endParaRPr lang="en-US" sz="2800" dirty="0"/>
          </a:p>
          <a:p>
            <a:pPr algn="ctr"/>
            <a:endParaRPr lang="en-US" sz="3200" dirty="0"/>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6278562"/>
          </a:xfrm>
        </p:spPr>
        <p:txBody>
          <a:bodyPr anchor="t"/>
          <a:lstStyle/>
          <a:p>
            <a:pPr algn="ctr"/>
            <a:br>
              <a:rPr lang="en-US" dirty="0"/>
            </a:br>
            <a:br>
              <a:rPr lang="en-US" dirty="0"/>
            </a:br>
            <a:r>
              <a:rPr lang="en-US" b="1" dirty="0"/>
              <a:t>EXPUNGEMENTS</a:t>
            </a:r>
            <a:br>
              <a:rPr lang="en-US" b="1" dirty="0"/>
            </a:br>
            <a:endParaRPr lang="en-US" b="1" dirty="0"/>
          </a:p>
        </p:txBody>
      </p:sp>
      <p:pic>
        <p:nvPicPr>
          <p:cNvPr id="1027" name="Picture 3"/>
          <p:cNvPicPr>
            <a:picLocks noChangeAspect="1" noChangeArrowheads="1"/>
          </p:cNvPicPr>
          <p:nvPr/>
        </p:nvPicPr>
        <p:blipFill>
          <a:blip r:embed="rId2" cstate="print"/>
          <a:srcRect/>
          <a:stretch>
            <a:fillRect/>
          </a:stretch>
        </p:blipFill>
        <p:spPr bwMode="auto">
          <a:xfrm>
            <a:off x="3429000" y="2514600"/>
            <a:ext cx="2428875" cy="27813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55638"/>
          </a:xfrm>
        </p:spPr>
        <p:txBody>
          <a:bodyPr>
            <a:normAutofit/>
          </a:bodyPr>
          <a:lstStyle/>
          <a:p>
            <a:pPr algn="ctr"/>
            <a:r>
              <a:rPr lang="en-US" b="1" u="sng" dirty="0"/>
              <a:t>What is an Expungement?</a:t>
            </a:r>
            <a:endParaRPr lang="en-US" u="sng" dirty="0"/>
          </a:p>
        </p:txBody>
      </p:sp>
      <p:sp>
        <p:nvSpPr>
          <p:cNvPr id="3" name="Content Placeholder 2"/>
          <p:cNvSpPr>
            <a:spLocks noGrp="1"/>
          </p:cNvSpPr>
          <p:nvPr>
            <p:ph sz="quarter" idx="1"/>
          </p:nvPr>
        </p:nvSpPr>
        <p:spPr>
          <a:xfrm>
            <a:off x="381000" y="1600200"/>
            <a:ext cx="8382000" cy="4873752"/>
          </a:xfrm>
        </p:spPr>
        <p:txBody>
          <a:bodyPr anchor="ctr">
            <a:normAutofit/>
          </a:bodyPr>
          <a:lstStyle/>
          <a:p>
            <a:pPr algn="ctr">
              <a:lnSpc>
                <a:spcPct val="150000"/>
              </a:lnSpc>
              <a:spcBef>
                <a:spcPts val="1200"/>
              </a:spcBef>
              <a:spcAft>
                <a:spcPts val="1800"/>
              </a:spcAft>
              <a:buSzPct val="100000"/>
              <a:buFont typeface="Wingdings" pitchFamily="2" charset="2"/>
              <a:buChar char="v"/>
            </a:pPr>
            <a:r>
              <a:rPr lang="en-US" sz="3600" dirty="0"/>
              <a:t>An </a:t>
            </a:r>
            <a:r>
              <a:rPr lang="en-US" sz="3600" b="1" dirty="0"/>
              <a:t>EXPUNGEMENT</a:t>
            </a:r>
            <a:r>
              <a:rPr lang="en-US" sz="3600" dirty="0"/>
              <a:t> seals a criminal record, so that it does not appear on state-run background checks.  </a:t>
            </a:r>
          </a:p>
          <a:p>
            <a:pPr>
              <a:buNone/>
            </a:pPr>
            <a:endParaRPr lang="en-US" dirty="0"/>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55638"/>
          </a:xfrm>
        </p:spPr>
        <p:txBody>
          <a:bodyPr>
            <a:normAutofit/>
          </a:bodyPr>
          <a:lstStyle/>
          <a:p>
            <a:pPr algn="ctr"/>
            <a:r>
              <a:rPr lang="en-US" b="1" u="sng" dirty="0"/>
              <a:t>What Can Be Expunged</a:t>
            </a:r>
            <a:endParaRPr lang="en-US" u="sng" dirty="0"/>
          </a:p>
        </p:txBody>
      </p:sp>
      <p:sp>
        <p:nvSpPr>
          <p:cNvPr id="3" name="Content Placeholder 2"/>
          <p:cNvSpPr>
            <a:spLocks noGrp="1"/>
          </p:cNvSpPr>
          <p:nvPr>
            <p:ph sz="quarter" idx="1"/>
          </p:nvPr>
        </p:nvSpPr>
        <p:spPr>
          <a:xfrm>
            <a:off x="0" y="1600200"/>
            <a:ext cx="9144000" cy="5257800"/>
          </a:xfrm>
        </p:spPr>
        <p:txBody>
          <a:bodyPr anchor="t">
            <a:normAutofit/>
          </a:bodyPr>
          <a:lstStyle/>
          <a:p>
            <a:pPr algn="ctr">
              <a:lnSpc>
                <a:spcPct val="150000"/>
              </a:lnSpc>
              <a:spcBef>
                <a:spcPts val="1200"/>
              </a:spcBef>
              <a:spcAft>
                <a:spcPts val="1200"/>
              </a:spcAft>
              <a:buSzPct val="100000"/>
              <a:buNone/>
            </a:pPr>
            <a:r>
              <a:rPr lang="en-US" sz="2000" dirty="0"/>
              <a:t>You may be eligible to apply for expungement in </a:t>
            </a:r>
            <a:r>
              <a:rPr lang="en-US" sz="2000" b="1" u="sng" dirty="0"/>
              <a:t>four</a:t>
            </a:r>
            <a:r>
              <a:rPr lang="en-US" sz="2000" dirty="0"/>
              <a:t> scenarios:</a:t>
            </a:r>
          </a:p>
          <a:p>
            <a:pPr algn="ctr">
              <a:lnSpc>
                <a:spcPct val="150000"/>
              </a:lnSpc>
              <a:spcBef>
                <a:spcPts val="1200"/>
              </a:spcBef>
              <a:spcAft>
                <a:spcPts val="1200"/>
              </a:spcAft>
              <a:buSzPct val="100000"/>
              <a:buFont typeface="Wingdings" pitchFamily="2" charset="2"/>
              <a:buChar char="v"/>
            </a:pPr>
            <a:r>
              <a:rPr lang="en-US" b="1" dirty="0"/>
              <a:t> Scenario #1: Charges terminated in your favor</a:t>
            </a:r>
            <a:r>
              <a:rPr lang="en-US" dirty="0"/>
              <a:t>:</a:t>
            </a:r>
          </a:p>
          <a:p>
            <a:pPr algn="ctr">
              <a:lnSpc>
                <a:spcPct val="150000"/>
              </a:lnSpc>
              <a:spcBef>
                <a:spcPts val="1200"/>
              </a:spcBef>
              <a:spcAft>
                <a:spcPts val="1200"/>
              </a:spcAft>
              <a:buSzPct val="100000"/>
            </a:pPr>
            <a:r>
              <a:rPr lang="en-US" dirty="0"/>
              <a:t>These are charges that do not lead to a guilty conviction.</a:t>
            </a:r>
          </a:p>
          <a:p>
            <a:pPr algn="ctr">
              <a:lnSpc>
                <a:spcPct val="150000"/>
              </a:lnSpc>
              <a:spcBef>
                <a:spcPts val="1200"/>
              </a:spcBef>
              <a:buSzPct val="100000"/>
            </a:pPr>
            <a:r>
              <a:rPr lang="en-US" dirty="0"/>
              <a:t>You are not likely to get these charges expunged if you </a:t>
            </a:r>
          </a:p>
          <a:p>
            <a:pPr algn="ctr">
              <a:lnSpc>
                <a:spcPct val="150000"/>
              </a:lnSpc>
              <a:spcBef>
                <a:spcPts val="0"/>
              </a:spcBef>
              <a:spcAft>
                <a:spcPts val="1200"/>
              </a:spcAft>
              <a:buSzPct val="100000"/>
              <a:buNone/>
            </a:pPr>
            <a:r>
              <a:rPr lang="en-US" dirty="0"/>
              <a:t>have any convictions on your record at all.</a:t>
            </a:r>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b="1" u="sng" dirty="0"/>
              <a:t>Introduction</a:t>
            </a:r>
          </a:p>
        </p:txBody>
      </p:sp>
      <p:sp>
        <p:nvSpPr>
          <p:cNvPr id="3" name="Content Placeholder 2"/>
          <p:cNvSpPr>
            <a:spLocks noGrp="1"/>
          </p:cNvSpPr>
          <p:nvPr>
            <p:ph sz="quarter" idx="1"/>
          </p:nvPr>
        </p:nvSpPr>
        <p:spPr>
          <a:xfrm>
            <a:off x="0" y="1600200"/>
            <a:ext cx="9144000" cy="4873752"/>
          </a:xfrm>
        </p:spPr>
        <p:txBody>
          <a:bodyPr>
            <a:normAutofit fontScale="85000" lnSpcReduction="20000"/>
          </a:bodyPr>
          <a:lstStyle/>
          <a:p>
            <a:pPr algn="ctr">
              <a:spcAft>
                <a:spcPts val="600"/>
              </a:spcAft>
              <a:buNone/>
            </a:pPr>
            <a:endParaRPr lang="en-US" b="1" dirty="0"/>
          </a:p>
          <a:p>
            <a:pPr algn="ctr">
              <a:spcAft>
                <a:spcPts val="600"/>
              </a:spcAft>
              <a:buNone/>
            </a:pPr>
            <a:r>
              <a:rPr lang="en-US" b="1" dirty="0"/>
              <a:t>Dominique Truitt </a:t>
            </a:r>
          </a:p>
          <a:p>
            <a:pPr algn="ctr">
              <a:spcAft>
                <a:spcPts val="600"/>
              </a:spcAft>
              <a:buNone/>
            </a:pPr>
            <a:r>
              <a:rPr lang="en-US" dirty="0"/>
              <a:t>New Castle County Coordinator</a:t>
            </a:r>
          </a:p>
          <a:p>
            <a:pPr algn="ctr">
              <a:spcAft>
                <a:spcPts val="600"/>
              </a:spcAft>
              <a:buNone/>
            </a:pPr>
            <a:r>
              <a:rPr lang="en-US" dirty="0"/>
              <a:t>302-761-8256 (Office)</a:t>
            </a:r>
          </a:p>
          <a:p>
            <a:pPr algn="ctr">
              <a:spcAft>
                <a:spcPts val="600"/>
              </a:spcAft>
              <a:buNone/>
            </a:pPr>
            <a:r>
              <a:rPr lang="en-US" dirty="0"/>
              <a:t>302-333-7605 (Cell)</a:t>
            </a:r>
          </a:p>
          <a:p>
            <a:pPr algn="ctr">
              <a:spcAft>
                <a:spcPts val="600"/>
              </a:spcAft>
              <a:buNone/>
            </a:pPr>
            <a:r>
              <a:rPr lang="en-US" dirty="0"/>
              <a:t>Dominique.Truitt@delaware.gov</a:t>
            </a:r>
          </a:p>
          <a:p>
            <a:pPr algn="ctr">
              <a:spcAft>
                <a:spcPts val="600"/>
              </a:spcAft>
              <a:buNone/>
            </a:pPr>
            <a:endParaRPr lang="en-US" dirty="0"/>
          </a:p>
          <a:p>
            <a:pPr algn="ctr">
              <a:spcAft>
                <a:spcPts val="600"/>
              </a:spcAft>
              <a:buNone/>
            </a:pPr>
            <a:r>
              <a:rPr lang="en-US" b="1" dirty="0"/>
              <a:t>Andrew Duncan</a:t>
            </a:r>
          </a:p>
          <a:p>
            <a:pPr algn="ctr">
              <a:spcAft>
                <a:spcPts val="600"/>
              </a:spcAft>
              <a:buNone/>
            </a:pPr>
            <a:r>
              <a:rPr lang="en-US" dirty="0"/>
              <a:t>Downstate Coordinator</a:t>
            </a:r>
          </a:p>
          <a:p>
            <a:pPr algn="ctr">
              <a:spcAft>
                <a:spcPts val="600"/>
              </a:spcAft>
              <a:buNone/>
            </a:pPr>
            <a:r>
              <a:rPr lang="en-US" dirty="0"/>
              <a:t>Kent County: 302-233-6462</a:t>
            </a:r>
          </a:p>
          <a:p>
            <a:pPr algn="ctr">
              <a:spcAft>
                <a:spcPts val="600"/>
              </a:spcAft>
              <a:buNone/>
            </a:pPr>
            <a:r>
              <a:rPr lang="en-US" dirty="0"/>
              <a:t>Sussex County: 302-333-7600</a:t>
            </a:r>
          </a:p>
          <a:p>
            <a:pPr algn="ctr">
              <a:spcAft>
                <a:spcPts val="600"/>
              </a:spcAft>
              <a:buNone/>
            </a:pPr>
            <a:r>
              <a:rPr lang="en-US" dirty="0"/>
              <a:t>Andrew.Duncan@delaware.gov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55638"/>
          </a:xfrm>
        </p:spPr>
        <p:txBody>
          <a:bodyPr>
            <a:normAutofit/>
          </a:bodyPr>
          <a:lstStyle/>
          <a:p>
            <a:pPr algn="ctr"/>
            <a:r>
              <a:rPr lang="en-US" b="1" u="sng" dirty="0"/>
              <a:t>What Can Be Expunged</a:t>
            </a:r>
            <a:endParaRPr lang="en-US" u="sng" dirty="0"/>
          </a:p>
        </p:txBody>
      </p:sp>
      <p:sp>
        <p:nvSpPr>
          <p:cNvPr id="3" name="Content Placeholder 2"/>
          <p:cNvSpPr>
            <a:spLocks noGrp="1"/>
          </p:cNvSpPr>
          <p:nvPr>
            <p:ph sz="quarter" idx="1"/>
          </p:nvPr>
        </p:nvSpPr>
        <p:spPr>
          <a:xfrm>
            <a:off x="0" y="1600200"/>
            <a:ext cx="8915400" cy="5257800"/>
          </a:xfrm>
        </p:spPr>
        <p:txBody>
          <a:bodyPr anchor="t">
            <a:normAutofit/>
          </a:bodyPr>
          <a:lstStyle/>
          <a:p>
            <a:pPr algn="ctr">
              <a:lnSpc>
                <a:spcPct val="150000"/>
              </a:lnSpc>
              <a:spcBef>
                <a:spcPts val="1200"/>
              </a:spcBef>
              <a:spcAft>
                <a:spcPts val="1200"/>
              </a:spcAft>
              <a:buSzPct val="100000"/>
              <a:buNone/>
            </a:pPr>
            <a:r>
              <a:rPr lang="en-US" sz="2000" dirty="0"/>
              <a:t>You may be eligible to apply for expungement in </a:t>
            </a:r>
            <a:r>
              <a:rPr lang="en-US" sz="2000" b="1" u="sng" dirty="0"/>
              <a:t>four</a:t>
            </a:r>
            <a:r>
              <a:rPr lang="en-US" sz="2000" dirty="0"/>
              <a:t> scenarios:</a:t>
            </a:r>
          </a:p>
          <a:p>
            <a:pPr marL="457200" indent="-457200" algn="ctr">
              <a:lnSpc>
                <a:spcPct val="150000"/>
              </a:lnSpc>
              <a:spcBef>
                <a:spcPts val="1200"/>
              </a:spcBef>
              <a:buSzPct val="100000"/>
              <a:buFont typeface="Wingdings" pitchFamily="2" charset="2"/>
              <a:buChar char="v"/>
            </a:pPr>
            <a:r>
              <a:rPr lang="en-US" b="1" dirty="0"/>
              <a:t>Scenario #2: Pardoned misdemeanor convictions</a:t>
            </a:r>
          </a:p>
          <a:p>
            <a:pPr marL="457200" indent="-457200" algn="ctr">
              <a:lnSpc>
                <a:spcPct val="150000"/>
              </a:lnSpc>
              <a:spcBef>
                <a:spcPts val="1200"/>
              </a:spcBef>
              <a:buSzPct val="100000"/>
            </a:pPr>
            <a:r>
              <a:rPr lang="en-US" dirty="0"/>
              <a:t>If you successfully obtain a pardon, you may be able to apply to expunge your misdemeanor convictions.</a:t>
            </a:r>
          </a:p>
          <a:p>
            <a:pPr marL="457200" indent="-457200" algn="ctr">
              <a:lnSpc>
                <a:spcPct val="150000"/>
              </a:lnSpc>
              <a:spcBef>
                <a:spcPts val="1200"/>
              </a:spcBef>
              <a:buSzPct val="100000"/>
            </a:pPr>
            <a:r>
              <a:rPr lang="en-US" dirty="0"/>
              <a:t>However, adult felony convictions may not be       expunged, even if they are pardoned.</a:t>
            </a:r>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55638"/>
          </a:xfrm>
        </p:spPr>
        <p:txBody>
          <a:bodyPr>
            <a:normAutofit/>
          </a:bodyPr>
          <a:lstStyle/>
          <a:p>
            <a:pPr algn="ctr"/>
            <a:r>
              <a:rPr lang="en-US" b="1" u="sng" dirty="0"/>
              <a:t>What Can Be Expunged</a:t>
            </a:r>
            <a:endParaRPr lang="en-US" u="sng" dirty="0"/>
          </a:p>
        </p:txBody>
      </p:sp>
      <p:sp>
        <p:nvSpPr>
          <p:cNvPr id="3" name="Content Placeholder 2"/>
          <p:cNvSpPr>
            <a:spLocks noGrp="1"/>
          </p:cNvSpPr>
          <p:nvPr>
            <p:ph sz="quarter" idx="1"/>
          </p:nvPr>
        </p:nvSpPr>
        <p:spPr>
          <a:xfrm>
            <a:off x="228600" y="1600200"/>
            <a:ext cx="8229600" cy="5257800"/>
          </a:xfrm>
        </p:spPr>
        <p:txBody>
          <a:bodyPr anchor="t">
            <a:normAutofit/>
          </a:bodyPr>
          <a:lstStyle/>
          <a:p>
            <a:pPr algn="ctr">
              <a:lnSpc>
                <a:spcPct val="150000"/>
              </a:lnSpc>
              <a:spcBef>
                <a:spcPts val="1200"/>
              </a:spcBef>
              <a:spcAft>
                <a:spcPts val="1200"/>
              </a:spcAft>
              <a:buSzPct val="100000"/>
              <a:buNone/>
            </a:pPr>
            <a:r>
              <a:rPr lang="en-US" sz="2000" dirty="0"/>
              <a:t>You may be eligible to apply for expungement in </a:t>
            </a:r>
            <a:r>
              <a:rPr lang="en-US" sz="2000" b="1" u="sng" dirty="0"/>
              <a:t>four</a:t>
            </a:r>
            <a:r>
              <a:rPr lang="en-US" sz="2000" dirty="0"/>
              <a:t> scenarios:</a:t>
            </a:r>
          </a:p>
          <a:p>
            <a:pPr algn="ctr">
              <a:lnSpc>
                <a:spcPct val="150000"/>
              </a:lnSpc>
              <a:spcBef>
                <a:spcPts val="1200"/>
              </a:spcBef>
              <a:spcAft>
                <a:spcPts val="1200"/>
              </a:spcAft>
              <a:buSzPct val="100000"/>
              <a:buFont typeface="Wingdings" pitchFamily="2" charset="2"/>
              <a:buChar char="v"/>
            </a:pPr>
            <a:r>
              <a:rPr lang="en-US" b="1" dirty="0"/>
              <a:t> Scenario #3: Juvenile Charges.</a:t>
            </a:r>
            <a:endParaRPr lang="en-US" dirty="0"/>
          </a:p>
          <a:p>
            <a:pPr algn="ctr">
              <a:lnSpc>
                <a:spcPct val="150000"/>
              </a:lnSpc>
              <a:spcBef>
                <a:spcPts val="1200"/>
              </a:spcBef>
              <a:spcAft>
                <a:spcPts val="1200"/>
              </a:spcAft>
              <a:buSzPct val="100000"/>
            </a:pPr>
            <a:r>
              <a:rPr lang="en-US" sz="2200" dirty="0"/>
              <a:t>Your eligibility depends on the number of juvenile charges, the severity of the offenses, &amp; the time elapsed since the offenses.</a:t>
            </a:r>
          </a:p>
          <a:p>
            <a:pPr>
              <a:lnSpc>
                <a:spcPct val="150000"/>
              </a:lnSpc>
              <a:spcBef>
                <a:spcPts val="1200"/>
              </a:spcBef>
              <a:buSzPct val="100000"/>
            </a:pPr>
            <a:r>
              <a:rPr lang="en-US" sz="2200" u="sng" dirty="0"/>
              <a:t>You are not likely to be eligible</a:t>
            </a:r>
            <a:r>
              <a:rPr lang="en-US" sz="2200" dirty="0"/>
              <a:t> if you have both adult convictions as well as juvenile charges </a:t>
            </a:r>
            <a:r>
              <a:rPr lang="en-US" sz="2200" i="1" dirty="0"/>
              <a:t>(unless you      receive a pardon)</a:t>
            </a:r>
            <a:r>
              <a:rPr lang="en-US" sz="2200" dirty="0"/>
              <a:t>.</a:t>
            </a:r>
            <a:endParaRPr lang="en-US" dirty="0"/>
          </a:p>
          <a:p>
            <a:pPr algn="ctr">
              <a:lnSpc>
                <a:spcPct val="150000"/>
              </a:lnSpc>
              <a:spcBef>
                <a:spcPts val="1200"/>
              </a:spcBef>
              <a:spcAft>
                <a:spcPts val="1200"/>
              </a:spcAft>
              <a:buSzPct val="100000"/>
              <a:buNone/>
            </a:pPr>
            <a:endParaRPr lang="en-US" dirty="0"/>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467600" cy="731838"/>
          </a:xfrm>
        </p:spPr>
        <p:txBody>
          <a:bodyPr/>
          <a:lstStyle/>
          <a:p>
            <a:pPr algn="ctr"/>
            <a:r>
              <a:rPr lang="en-US" b="1" u="sng" dirty="0"/>
              <a:t>What Can Be Expunged</a:t>
            </a:r>
            <a:endParaRPr lang="en-US" dirty="0"/>
          </a:p>
        </p:txBody>
      </p:sp>
      <p:sp>
        <p:nvSpPr>
          <p:cNvPr id="3" name="Content Placeholder 2"/>
          <p:cNvSpPr>
            <a:spLocks noGrp="1"/>
          </p:cNvSpPr>
          <p:nvPr>
            <p:ph sz="quarter" idx="1"/>
          </p:nvPr>
        </p:nvSpPr>
        <p:spPr/>
        <p:txBody>
          <a:bodyPr>
            <a:normAutofit fontScale="92500" lnSpcReduction="20000"/>
          </a:bodyPr>
          <a:lstStyle/>
          <a:p>
            <a:pPr algn="ctr">
              <a:lnSpc>
                <a:spcPct val="150000"/>
              </a:lnSpc>
              <a:spcBef>
                <a:spcPts val="1200"/>
              </a:spcBef>
              <a:spcAft>
                <a:spcPts val="1200"/>
              </a:spcAft>
              <a:buSzPct val="100000"/>
              <a:buNone/>
            </a:pPr>
            <a:r>
              <a:rPr lang="en-US" sz="2000" dirty="0"/>
              <a:t>You may be eligible to apply for expungement in </a:t>
            </a:r>
            <a:r>
              <a:rPr lang="en-US" sz="2000" b="1" u="sng" dirty="0"/>
              <a:t>four</a:t>
            </a:r>
            <a:r>
              <a:rPr lang="en-US" sz="2000" dirty="0"/>
              <a:t> scenarios:</a:t>
            </a:r>
          </a:p>
          <a:p>
            <a:pPr algn="ctr">
              <a:lnSpc>
                <a:spcPct val="150000"/>
              </a:lnSpc>
              <a:spcBef>
                <a:spcPts val="1200"/>
              </a:spcBef>
              <a:spcAft>
                <a:spcPts val="1200"/>
              </a:spcAft>
              <a:buSzPct val="100000"/>
              <a:buFont typeface="Wingdings" pitchFamily="2" charset="2"/>
              <a:buChar char="v"/>
            </a:pPr>
            <a:r>
              <a:rPr lang="en-US" b="1" dirty="0"/>
              <a:t> Scenario #4: Single Possession of Marijuana Conviction</a:t>
            </a:r>
          </a:p>
          <a:p>
            <a:pPr>
              <a:lnSpc>
                <a:spcPct val="150000"/>
              </a:lnSpc>
              <a:spcBef>
                <a:spcPts val="1200"/>
              </a:spcBef>
              <a:spcAft>
                <a:spcPts val="1200"/>
              </a:spcAft>
              <a:buSzPct val="100000"/>
              <a:buFont typeface="Wingdings" pitchFamily="2" charset="2"/>
              <a:buChar char="v"/>
            </a:pPr>
            <a:r>
              <a:rPr lang="en-US" b="1" dirty="0"/>
              <a:t>This means that any person convicted of a single offense of cannabis possession, use, or consumption, who would otherwise be eligible for a mandatory expungement under 11 Del. C. § 4373 will be eligible despite their conviction when they were not prior to SB197’s passage.</a:t>
            </a:r>
          </a:p>
          <a:p>
            <a:pPr>
              <a:lnSpc>
                <a:spcPct val="150000"/>
              </a:lnSpc>
              <a:spcBef>
                <a:spcPts val="1200"/>
              </a:spcBef>
              <a:spcAft>
                <a:spcPts val="1200"/>
              </a:spcAft>
              <a:buSzPct val="100000"/>
              <a:buFont typeface="Wingdings" pitchFamily="2" charset="2"/>
              <a:buChar char="v"/>
            </a:pPr>
            <a:endParaRPr lang="en-US" b="1" dirty="0"/>
          </a:p>
          <a:p>
            <a:pPr algn="ctr">
              <a:lnSpc>
                <a:spcPct val="150000"/>
              </a:lnSpc>
              <a:spcBef>
                <a:spcPts val="1200"/>
              </a:spcBef>
              <a:spcAft>
                <a:spcPts val="1200"/>
              </a:spcAft>
              <a:buSzPct val="100000"/>
              <a:buFont typeface="Courier New" panose="02070309020205020404" pitchFamily="49" charset="0"/>
              <a:buChar char="o"/>
            </a:pPr>
            <a:endParaRPr lang="en-US" dirty="0"/>
          </a:p>
          <a:p>
            <a:pPr marL="0" indent="0" algn="ctr">
              <a:lnSpc>
                <a:spcPct val="150000"/>
              </a:lnSpc>
              <a:spcBef>
                <a:spcPts val="1200"/>
              </a:spcBef>
              <a:spcAft>
                <a:spcPts val="1200"/>
              </a:spcAft>
              <a:buSzPct val="100000"/>
              <a:buNone/>
            </a:pPr>
            <a:endParaRPr lang="en-US" dirty="0"/>
          </a:p>
          <a:p>
            <a:endParaRPr lang="en-US" dirty="0"/>
          </a:p>
        </p:txBody>
      </p:sp>
      <p:sp>
        <p:nvSpPr>
          <p:cNvPr id="4" name="Rectangle 3"/>
          <p:cNvSpPr/>
          <p:nvPr/>
        </p:nvSpPr>
        <p:spPr>
          <a:xfrm>
            <a:off x="3429000" y="225187"/>
            <a:ext cx="1787669" cy="369332"/>
          </a:xfrm>
          <a:prstGeom prst="rect">
            <a:avLst/>
          </a:prstGeom>
        </p:spPr>
        <p:txBody>
          <a:bodyPr wrap="none">
            <a:spAutoFit/>
          </a:bodyPr>
          <a:lstStyle/>
          <a:p>
            <a:pPr algn="ctr"/>
            <a:r>
              <a:rPr lang="en-US" dirty="0"/>
              <a:t>Expungements</a:t>
            </a:r>
          </a:p>
        </p:txBody>
      </p:sp>
    </p:spTree>
    <p:extLst>
      <p:ext uri="{BB962C8B-B14F-4D97-AF65-F5344CB8AC3E}">
        <p14:creationId xmlns:p14="http://schemas.microsoft.com/office/powerpoint/2010/main" val="3895539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5638"/>
          </a:xfrm>
        </p:spPr>
        <p:txBody>
          <a:bodyPr>
            <a:normAutofit/>
          </a:bodyPr>
          <a:lstStyle/>
          <a:p>
            <a:pPr algn="ctr"/>
            <a:r>
              <a:rPr lang="en-US" b="1" i="1" u="sng" dirty="0"/>
              <a:t>What can be expunged</a:t>
            </a:r>
            <a:endParaRPr lang="en-US" dirty="0"/>
          </a:p>
        </p:txBody>
      </p:sp>
      <p:sp>
        <p:nvSpPr>
          <p:cNvPr id="3" name="Content Placeholder 2"/>
          <p:cNvSpPr>
            <a:spLocks noGrp="1"/>
          </p:cNvSpPr>
          <p:nvPr>
            <p:ph sz="quarter" idx="1"/>
          </p:nvPr>
        </p:nvSpPr>
        <p:spPr>
          <a:xfrm>
            <a:off x="381000" y="1371600"/>
            <a:ext cx="8382000" cy="5257800"/>
          </a:xfrm>
        </p:spPr>
        <p:txBody>
          <a:bodyPr anchor="ctr">
            <a:normAutofit/>
          </a:bodyPr>
          <a:lstStyle/>
          <a:p>
            <a:pPr algn="ctr">
              <a:spcBef>
                <a:spcPts val="0"/>
              </a:spcBef>
              <a:spcAft>
                <a:spcPts val="3600"/>
              </a:spcAft>
              <a:buFont typeface="Wingdings" pitchFamily="2" charset="2"/>
              <a:buChar char="v"/>
            </a:pPr>
            <a:r>
              <a:rPr lang="en-US" sz="2800" dirty="0"/>
              <a:t>Please note that this is only a general description of Delaware’s policies on expungement eligibility. </a:t>
            </a:r>
          </a:p>
          <a:p>
            <a:pPr algn="ctr">
              <a:spcBef>
                <a:spcPts val="0"/>
              </a:spcBef>
              <a:spcAft>
                <a:spcPts val="3600"/>
              </a:spcAft>
              <a:buFont typeface="Wingdings" pitchFamily="2" charset="2"/>
              <a:buChar char="v"/>
            </a:pPr>
            <a:r>
              <a:rPr lang="en-US" sz="2800" dirty="0"/>
              <a:t> There are several </a:t>
            </a:r>
            <a:r>
              <a:rPr lang="en-US" sz="2800"/>
              <a:t>further restrictions </a:t>
            </a:r>
            <a:r>
              <a:rPr lang="en-US" sz="2800" dirty="0"/>
              <a:t>on eligibility, as dictated by the relevant laws  and regulations.</a:t>
            </a:r>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5638"/>
          </a:xfrm>
        </p:spPr>
        <p:txBody>
          <a:bodyPr>
            <a:normAutofit/>
          </a:bodyPr>
          <a:lstStyle/>
          <a:p>
            <a:pPr algn="ctr"/>
            <a:r>
              <a:rPr lang="en-US" b="1" i="1" u="sng" dirty="0"/>
              <a:t>APPLYING</a:t>
            </a:r>
            <a:endParaRPr lang="en-US" dirty="0"/>
          </a:p>
        </p:txBody>
      </p:sp>
      <p:sp>
        <p:nvSpPr>
          <p:cNvPr id="3" name="Content Placeholder 2"/>
          <p:cNvSpPr>
            <a:spLocks noGrp="1"/>
          </p:cNvSpPr>
          <p:nvPr>
            <p:ph sz="quarter" idx="1"/>
          </p:nvPr>
        </p:nvSpPr>
        <p:spPr>
          <a:xfrm>
            <a:off x="381000" y="1371600"/>
            <a:ext cx="8382000" cy="5257800"/>
          </a:xfrm>
        </p:spPr>
        <p:txBody>
          <a:bodyPr anchor="ctr">
            <a:normAutofit/>
          </a:bodyPr>
          <a:lstStyle/>
          <a:p>
            <a:pPr algn="ctr">
              <a:spcBef>
                <a:spcPts val="0"/>
              </a:spcBef>
              <a:spcAft>
                <a:spcPts val="3600"/>
              </a:spcAft>
              <a:buFont typeface="Wingdings" pitchFamily="2" charset="2"/>
              <a:buChar char="v"/>
            </a:pPr>
            <a:r>
              <a:rPr lang="en-US" sz="2800" dirty="0"/>
              <a:t>  When you request an </a:t>
            </a:r>
            <a:r>
              <a:rPr lang="en-US" sz="2800" dirty="0" err="1"/>
              <a:t>Expungement</a:t>
            </a:r>
            <a:r>
              <a:rPr lang="en-US" sz="2800" dirty="0"/>
              <a:t>/Pardon Background Check from the State Bureau of Identification (SBI), they may be able to inform you of whether you are eligible to apply for expungement.</a:t>
            </a:r>
          </a:p>
          <a:p>
            <a:pPr algn="ctr">
              <a:spcBef>
                <a:spcPts val="0"/>
              </a:spcBef>
              <a:spcAft>
                <a:spcPts val="2400"/>
              </a:spcAft>
              <a:buFont typeface="Wingdings" pitchFamily="2" charset="2"/>
              <a:buChar char="v"/>
            </a:pPr>
            <a:r>
              <a:rPr lang="en-US" sz="2800" dirty="0"/>
              <a:t>If you are eligible, you will probably still need to apply to the Superior Court or Family Court, which will decide whether or not to grant the expungement.</a:t>
            </a:r>
          </a:p>
        </p:txBody>
      </p:sp>
      <p:sp>
        <p:nvSpPr>
          <p:cNvPr id="5" name="TextBox 4"/>
          <p:cNvSpPr txBox="1"/>
          <p:nvPr/>
        </p:nvSpPr>
        <p:spPr>
          <a:xfrm>
            <a:off x="0" y="228600"/>
            <a:ext cx="9144000" cy="338554"/>
          </a:xfrm>
          <a:prstGeom prst="rect">
            <a:avLst/>
          </a:prstGeom>
          <a:noFill/>
        </p:spPr>
        <p:txBody>
          <a:bodyPr wrap="square" rtlCol="0">
            <a:spAutoFit/>
          </a:bodyPr>
          <a:lstStyle/>
          <a:p>
            <a:pPr algn="ctr"/>
            <a:r>
              <a:rPr lang="en-US" sz="1600" dirty="0"/>
              <a:t>Expungements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467600" cy="1143000"/>
          </a:xfrm>
        </p:spPr>
        <p:txBody>
          <a:bodyPr/>
          <a:lstStyle/>
          <a:p>
            <a:pPr algn="ctr"/>
            <a:r>
              <a:rPr lang="en-US"/>
              <a:t>NEXT STEPS</a:t>
            </a:r>
            <a:endParaRPr lang="en-US" dirty="0"/>
          </a:p>
        </p:txBody>
      </p:sp>
      <p:pic>
        <p:nvPicPr>
          <p:cNvPr id="4" name="Content Placeholder 3" descr="apex WEB LOGO.jpg"/>
          <p:cNvPicPr>
            <a:picLocks noGrp="1" noChangeAspect="1"/>
          </p:cNvPicPr>
          <p:nvPr>
            <p:ph sz="quarter" idx="1"/>
          </p:nvPr>
        </p:nvPicPr>
        <p:blipFill>
          <a:blip r:embed="rId2" cstate="print"/>
          <a:stretch>
            <a:fillRect/>
          </a:stretch>
        </p:blipFill>
        <p:spPr>
          <a:xfrm>
            <a:off x="3302000" y="2159000"/>
            <a:ext cx="2540000" cy="25400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563562"/>
          </a:xfrm>
        </p:spPr>
        <p:txBody>
          <a:bodyPr/>
          <a:lstStyle/>
          <a:p>
            <a:pPr algn="ctr"/>
            <a:r>
              <a:rPr lang="en-US" dirty="0"/>
              <a:t>The APEX Process</a:t>
            </a:r>
          </a:p>
        </p:txBody>
      </p:sp>
      <p:sp>
        <p:nvSpPr>
          <p:cNvPr id="7" name="Content Placeholder 6"/>
          <p:cNvSpPr>
            <a:spLocks noGrp="1"/>
          </p:cNvSpPr>
          <p:nvPr>
            <p:ph sz="quarter" idx="1"/>
          </p:nvPr>
        </p:nvSpPr>
        <p:spPr>
          <a:xfrm>
            <a:off x="304800" y="685800"/>
            <a:ext cx="8458200" cy="6019800"/>
          </a:xfrm>
        </p:spPr>
        <p:txBody>
          <a:bodyPr>
            <a:normAutofit/>
          </a:bodyPr>
          <a:lstStyle/>
          <a:p>
            <a:endParaRPr lang="en-US" b="1" dirty="0"/>
          </a:p>
          <a:p>
            <a:r>
              <a:rPr lang="en-US" b="1" dirty="0"/>
              <a:t>STEP 1: Orientation Meeting</a:t>
            </a:r>
            <a:endParaRPr lang="en-US" dirty="0"/>
          </a:p>
          <a:p>
            <a:endParaRPr lang="en-US" sz="1400" dirty="0"/>
          </a:p>
          <a:p>
            <a:r>
              <a:rPr lang="en-US" b="1" dirty="0"/>
              <a:t>STEP 2: Obtain your SBI Criminal History Report</a:t>
            </a:r>
          </a:p>
          <a:p>
            <a:endParaRPr lang="en-US" sz="1400" dirty="0"/>
          </a:p>
          <a:p>
            <a:r>
              <a:rPr lang="en-US" b="1" dirty="0"/>
              <a:t>STEP 3: SBI Report Preparation </a:t>
            </a:r>
            <a:br>
              <a:rPr lang="en-US" b="1" dirty="0"/>
            </a:br>
            <a:endParaRPr lang="en-US" b="1" dirty="0"/>
          </a:p>
          <a:p>
            <a:r>
              <a:rPr lang="en-US" b="1" dirty="0"/>
              <a:t>STEP 4: Obtain Court Documents (</a:t>
            </a:r>
            <a:r>
              <a:rPr lang="en-US" b="1" i="1" dirty="0"/>
              <a:t>Pardon Only</a:t>
            </a:r>
            <a:r>
              <a:rPr lang="en-US" b="1" dirty="0"/>
              <a:t>)</a:t>
            </a:r>
          </a:p>
          <a:p>
            <a:endParaRPr lang="en-US" sz="1400" dirty="0"/>
          </a:p>
          <a:p>
            <a:r>
              <a:rPr lang="en-US" b="1" dirty="0"/>
              <a:t>STEP 5: Interview</a:t>
            </a:r>
          </a:p>
          <a:p>
            <a:endParaRPr lang="en-US" sz="1400" dirty="0"/>
          </a:p>
          <a:p>
            <a:r>
              <a:rPr lang="en-US" b="1" dirty="0"/>
              <a:t>STEP 6: Hearing Preparation (</a:t>
            </a:r>
            <a:r>
              <a:rPr lang="en-US" b="1" i="1" dirty="0"/>
              <a:t>Pardon Only</a:t>
            </a:r>
            <a:r>
              <a:rPr lang="en-US" b="1" dirty="0"/>
              <a:t>)</a:t>
            </a:r>
          </a:p>
          <a:p>
            <a:endParaRPr lang="en-US" sz="1400" dirty="0"/>
          </a:p>
          <a:p>
            <a:r>
              <a:rPr lang="en-US" b="1" dirty="0"/>
              <a:t>STEP 7: Your Pardon Hearing (</a:t>
            </a:r>
            <a:r>
              <a:rPr lang="en-US" b="1" i="1" dirty="0"/>
              <a:t>Pardon Only</a:t>
            </a:r>
            <a:r>
              <a:rPr lang="en-US" b="1"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563562"/>
          </a:xfrm>
        </p:spPr>
        <p:txBody>
          <a:bodyPr/>
          <a:lstStyle/>
          <a:p>
            <a:pPr algn="ctr"/>
            <a:r>
              <a:rPr lang="en-US" dirty="0"/>
              <a:t>COSTS</a:t>
            </a:r>
          </a:p>
        </p:txBody>
      </p:sp>
      <p:sp>
        <p:nvSpPr>
          <p:cNvPr id="7" name="Content Placeholder 6"/>
          <p:cNvSpPr>
            <a:spLocks noGrp="1"/>
          </p:cNvSpPr>
          <p:nvPr>
            <p:ph sz="quarter" idx="1"/>
          </p:nvPr>
        </p:nvSpPr>
        <p:spPr>
          <a:xfrm>
            <a:off x="304800" y="685800"/>
            <a:ext cx="8458200" cy="6172200"/>
          </a:xfrm>
        </p:spPr>
        <p:txBody>
          <a:bodyPr>
            <a:normAutofit/>
          </a:bodyPr>
          <a:lstStyle/>
          <a:p>
            <a:r>
              <a:rPr lang="en-US" b="1" dirty="0"/>
              <a:t>While APEX is a free service, you will incur costs from the State Police and the courts:</a:t>
            </a:r>
          </a:p>
          <a:p>
            <a:pPr>
              <a:spcBef>
                <a:spcPts val="0"/>
              </a:spcBef>
            </a:pPr>
            <a:endParaRPr lang="en-US" sz="1200" b="1" dirty="0"/>
          </a:p>
          <a:p>
            <a:pPr lvl="1">
              <a:spcAft>
                <a:spcPts val="600"/>
              </a:spcAft>
            </a:pPr>
            <a:r>
              <a:rPr lang="en-US" sz="2200" b="1" dirty="0"/>
              <a:t>PARDON</a:t>
            </a:r>
          </a:p>
          <a:p>
            <a:pPr lvl="2">
              <a:spcAft>
                <a:spcPts val="600"/>
              </a:spcAft>
            </a:pPr>
            <a:r>
              <a:rPr lang="en-US" sz="2000" b="1" dirty="0"/>
              <a:t>Criminal History Report: $52.00</a:t>
            </a:r>
          </a:p>
          <a:p>
            <a:pPr lvl="2">
              <a:spcAft>
                <a:spcPts val="600"/>
              </a:spcAft>
            </a:pPr>
            <a:r>
              <a:rPr lang="en-US" sz="2000" b="1" dirty="0"/>
              <a:t>Court Records: $7 - $45 </a:t>
            </a:r>
            <a:r>
              <a:rPr lang="en-US" sz="2000" b="1" i="1" dirty="0"/>
              <a:t>for each case</a:t>
            </a:r>
          </a:p>
          <a:p>
            <a:pPr lvl="2">
              <a:lnSpc>
                <a:spcPct val="120000"/>
              </a:lnSpc>
            </a:pPr>
            <a:r>
              <a:rPr lang="en-US" sz="2000" b="1" dirty="0"/>
              <a:t>If you have certain serious offenses, you may need to pay for a Mental Health Evaluation.</a:t>
            </a:r>
          </a:p>
          <a:p>
            <a:pPr lvl="2"/>
            <a:endParaRPr lang="en-US" b="1" dirty="0"/>
          </a:p>
          <a:p>
            <a:pPr lvl="1">
              <a:spcAft>
                <a:spcPts val="600"/>
              </a:spcAft>
            </a:pPr>
            <a:r>
              <a:rPr lang="en-US" sz="2200" b="1" dirty="0"/>
              <a:t>EXPUNGEMENT</a:t>
            </a:r>
          </a:p>
          <a:p>
            <a:pPr lvl="2">
              <a:spcAft>
                <a:spcPts val="600"/>
              </a:spcAft>
            </a:pPr>
            <a:r>
              <a:rPr lang="en-US" sz="2000" b="1" dirty="0"/>
              <a:t>Criminal History Report: $52.00</a:t>
            </a:r>
          </a:p>
          <a:p>
            <a:pPr lvl="2"/>
            <a:r>
              <a:rPr lang="en-US" sz="2000" b="1" dirty="0"/>
              <a:t>Filing Fee: $75 *</a:t>
            </a:r>
            <a:endParaRPr lang="en-US" sz="2000" dirty="0"/>
          </a:p>
          <a:p>
            <a:pPr>
              <a:spcBef>
                <a:spcPts val="0"/>
              </a:spcBef>
            </a:pPr>
            <a:endParaRPr lang="en-US" sz="1100" dirty="0"/>
          </a:p>
          <a:p>
            <a:r>
              <a:rPr lang="en-US" b="1" dirty="0"/>
              <a:t>If you are a client of a government social service agency, you may be able to request that it    subsidize the cost.</a:t>
            </a:r>
          </a:p>
          <a:p>
            <a:pPr>
              <a:buFont typeface="Courier New" pitchFamily="49" charset="0"/>
              <a:buChar char="o"/>
            </a:pPr>
            <a:endParaRPr lang="en-US" b="1" dirty="0"/>
          </a:p>
        </p:txBody>
      </p:sp>
    </p:spTree>
    <p:extLst>
      <p:ext uri="{BB962C8B-B14F-4D97-AF65-F5344CB8AC3E}">
        <p14:creationId xmlns:p14="http://schemas.microsoft.com/office/powerpoint/2010/main" val="3058700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sz="6000" dirty="0"/>
              <a:t>Questions?</a:t>
            </a:r>
          </a:p>
        </p:txBody>
      </p:sp>
      <p:pic>
        <p:nvPicPr>
          <p:cNvPr id="4" name="Content Placeholder 3" descr="apex WEB LOGO.jpg"/>
          <p:cNvPicPr>
            <a:picLocks noGrp="1" noChangeAspect="1"/>
          </p:cNvPicPr>
          <p:nvPr>
            <p:ph sz="quarter" idx="1"/>
          </p:nvPr>
        </p:nvPicPr>
        <p:blipFill>
          <a:blip r:embed="rId2" cstate="print"/>
          <a:stretch>
            <a:fillRect/>
          </a:stretch>
        </p:blipFill>
        <p:spPr>
          <a:xfrm>
            <a:off x="3124200" y="3657600"/>
            <a:ext cx="2540000" cy="2540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19200"/>
          </a:xfrm>
        </p:spPr>
        <p:txBody>
          <a:bodyPr anchor="ctr">
            <a:normAutofit/>
          </a:bodyPr>
          <a:lstStyle/>
          <a:p>
            <a:r>
              <a:rPr lang="en-US" b="1" dirty="0"/>
              <a:t>Before We Get Started:</a:t>
            </a:r>
            <a:br>
              <a:rPr lang="en-US" b="1" dirty="0"/>
            </a:br>
            <a:r>
              <a:rPr lang="en-US" b="1" dirty="0"/>
              <a:t>Do You Qualify for our program?</a:t>
            </a:r>
          </a:p>
        </p:txBody>
      </p:sp>
      <p:sp>
        <p:nvSpPr>
          <p:cNvPr id="3" name="Content Placeholder 2"/>
          <p:cNvSpPr>
            <a:spLocks noGrp="1"/>
          </p:cNvSpPr>
          <p:nvPr>
            <p:ph sz="quarter" idx="1"/>
          </p:nvPr>
        </p:nvSpPr>
        <p:spPr>
          <a:xfrm>
            <a:off x="152400" y="1524000"/>
            <a:ext cx="8839200" cy="5102352"/>
          </a:xfrm>
        </p:spPr>
        <p:txBody>
          <a:bodyPr>
            <a:normAutofit/>
          </a:bodyPr>
          <a:lstStyle/>
          <a:p>
            <a:pPr marL="338138" indent="-338138">
              <a:spcBef>
                <a:spcPts val="1200"/>
              </a:spcBef>
              <a:buNone/>
            </a:pPr>
            <a:endParaRPr lang="en-US" sz="1000" b="1" dirty="0"/>
          </a:p>
          <a:p>
            <a:pPr marL="338138" indent="-338138">
              <a:spcBef>
                <a:spcPts val="1200"/>
              </a:spcBef>
              <a:spcAft>
                <a:spcPts val="1800"/>
              </a:spcAft>
              <a:buNone/>
            </a:pPr>
            <a:r>
              <a:rPr lang="en-US" b="1" dirty="0"/>
              <a:t>A) </a:t>
            </a:r>
            <a:r>
              <a:rPr lang="en-US" dirty="0"/>
              <a:t>You have never been convicted of an adult offense in        Delaware.</a:t>
            </a:r>
          </a:p>
          <a:p>
            <a:pPr marL="465138" indent="-273050">
              <a:spcAft>
                <a:spcPts val="1800"/>
              </a:spcAft>
              <a:buNone/>
            </a:pPr>
            <a:r>
              <a:rPr lang="en-US" dirty="0"/>
              <a:t>	</a:t>
            </a:r>
            <a:r>
              <a:rPr lang="en-US" b="1" dirty="0"/>
              <a:t>OR</a:t>
            </a:r>
          </a:p>
          <a:p>
            <a:pPr marL="465138" indent="-273050">
              <a:spcAft>
                <a:spcPts val="2400"/>
              </a:spcAft>
              <a:buNone/>
            </a:pPr>
            <a:r>
              <a:rPr lang="en-US" b="1" dirty="0"/>
              <a:t>	</a:t>
            </a:r>
            <a:r>
              <a:rPr lang="en-US" dirty="0"/>
              <a:t>You have been convicted of an adult offense, but you have not been arrested, incarcerated, or on probation or parole in the past 3 years.</a:t>
            </a:r>
            <a:endParaRPr lang="en-US" b="1" dirty="0"/>
          </a:p>
          <a:p>
            <a:pPr>
              <a:spcAft>
                <a:spcPts val="2400"/>
              </a:spcAft>
              <a:buNone/>
            </a:pPr>
            <a:r>
              <a:rPr lang="en-US" b="1" dirty="0"/>
              <a:t>B)</a:t>
            </a:r>
            <a:r>
              <a:rPr lang="en-US" dirty="0"/>
              <a:t> You have no pending or unresolved charges.</a:t>
            </a:r>
          </a:p>
          <a:p>
            <a:pPr>
              <a:buNone/>
            </a:pPr>
            <a:r>
              <a:rPr lang="en-US" b="1" dirty="0"/>
              <a:t>C)</a:t>
            </a:r>
            <a:r>
              <a:rPr lang="en-US" dirty="0"/>
              <a:t> Your offenses are in the State of Delaware.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371600"/>
            <a:ext cx="6781800" cy="2438400"/>
          </a:xfrm>
        </p:spPr>
        <p:txBody>
          <a:bodyPr>
            <a:normAutofit/>
          </a:bodyPr>
          <a:lstStyle/>
          <a:p>
            <a:r>
              <a:rPr lang="en-US" sz="3600" dirty="0"/>
              <a:t>What appears on a Delaware state </a:t>
            </a:r>
            <a:br>
              <a:rPr lang="en-US" sz="3600" dirty="0"/>
            </a:br>
            <a:r>
              <a:rPr lang="en-US" sz="3600" dirty="0"/>
              <a:t>criminal history report??</a:t>
            </a:r>
          </a:p>
        </p:txBody>
      </p:sp>
      <p:sp>
        <p:nvSpPr>
          <p:cNvPr id="3" name="Subtitle 2"/>
          <p:cNvSpPr>
            <a:spLocks noGrp="1"/>
          </p:cNvSpPr>
          <p:nvPr>
            <p:ph type="subTitle" idx="1"/>
          </p:nvPr>
        </p:nvSpPr>
        <p:spPr>
          <a:xfrm>
            <a:off x="2271272" y="4267200"/>
            <a:ext cx="6172200" cy="1371600"/>
          </a:xfrm>
        </p:spPr>
        <p:txBody>
          <a:bodyPr/>
          <a:lstStyle/>
          <a:p>
            <a:endParaRPr lang="en-US" dirty="0"/>
          </a:p>
          <a:p>
            <a:endParaRPr lang="en-US" dirty="0"/>
          </a:p>
          <a:p>
            <a:r>
              <a:rPr lang="en-US" sz="2400" dirty="0"/>
              <a:t>…..EVERYTHING</a:t>
            </a:r>
          </a:p>
        </p:txBody>
      </p:sp>
    </p:spTree>
    <p:extLst>
      <p:ext uri="{BB962C8B-B14F-4D97-AF65-F5344CB8AC3E}">
        <p14:creationId xmlns:p14="http://schemas.microsoft.com/office/powerpoint/2010/main" val="367753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DIFFERENCE</a:t>
            </a:r>
          </a:p>
        </p:txBody>
      </p:sp>
      <p:sp>
        <p:nvSpPr>
          <p:cNvPr id="3" name="Content Placeholder 2"/>
          <p:cNvSpPr>
            <a:spLocks noGrp="1"/>
          </p:cNvSpPr>
          <p:nvPr>
            <p:ph sz="quarter" idx="2"/>
          </p:nvPr>
        </p:nvSpPr>
        <p:spPr>
          <a:xfrm>
            <a:off x="381000" y="2362200"/>
            <a:ext cx="3733800" cy="4038600"/>
          </a:xfrm>
        </p:spPr>
        <p:txBody>
          <a:bodyPr>
            <a:normAutofit/>
          </a:bodyPr>
          <a:lstStyle/>
          <a:p>
            <a:r>
              <a:rPr lang="en-US" dirty="0"/>
              <a:t>Any offense can appear on one’s record; even if the charge was dismissed.</a:t>
            </a:r>
          </a:p>
          <a:p>
            <a:endParaRPr lang="en-US" dirty="0"/>
          </a:p>
          <a:p>
            <a:r>
              <a:rPr lang="en-US" dirty="0"/>
              <a:t>The “Date of Arrest” will appear one one’s record; even if a physical arrest did not take place.</a:t>
            </a:r>
          </a:p>
        </p:txBody>
      </p:sp>
      <p:sp>
        <p:nvSpPr>
          <p:cNvPr id="4" name="Content Placeholder 3"/>
          <p:cNvSpPr>
            <a:spLocks noGrp="1"/>
          </p:cNvSpPr>
          <p:nvPr>
            <p:ph sz="quarter" idx="4"/>
          </p:nvPr>
        </p:nvSpPr>
        <p:spPr>
          <a:xfrm>
            <a:off x="4267200" y="2362200"/>
            <a:ext cx="3762375" cy="4114800"/>
          </a:xfrm>
        </p:spPr>
        <p:txBody>
          <a:bodyPr>
            <a:normAutofit fontScale="92500"/>
          </a:bodyPr>
          <a:lstStyle/>
          <a:p>
            <a:r>
              <a:rPr lang="en-US" dirty="0"/>
              <a:t>The individual was either “found guilty” or “pled guilty” to a charge placed against them.</a:t>
            </a:r>
          </a:p>
          <a:p>
            <a:pPr marL="0" indent="0">
              <a:buNone/>
            </a:pPr>
            <a:endParaRPr lang="en-US" dirty="0"/>
          </a:p>
          <a:p>
            <a:r>
              <a:rPr lang="en-US" dirty="0"/>
              <a:t>In most cases, one receives a sentence of probation, incarceration, fines, restitution, community service, etc.</a:t>
            </a:r>
          </a:p>
        </p:txBody>
      </p:sp>
      <p:sp>
        <p:nvSpPr>
          <p:cNvPr id="5" name="Text Placeholder 4"/>
          <p:cNvSpPr>
            <a:spLocks noGrp="1"/>
          </p:cNvSpPr>
          <p:nvPr>
            <p:ph type="body" sz="quarter" idx="1"/>
          </p:nvPr>
        </p:nvSpPr>
        <p:spPr/>
        <p:txBody>
          <a:bodyPr/>
          <a:lstStyle/>
          <a:p>
            <a:r>
              <a:rPr lang="en-US" dirty="0"/>
              <a:t>“I have been charged”</a:t>
            </a:r>
          </a:p>
        </p:txBody>
      </p:sp>
      <p:sp>
        <p:nvSpPr>
          <p:cNvPr id="6" name="Text Placeholder 5"/>
          <p:cNvSpPr>
            <a:spLocks noGrp="1"/>
          </p:cNvSpPr>
          <p:nvPr>
            <p:ph type="body" sz="quarter" idx="3"/>
          </p:nvPr>
        </p:nvSpPr>
        <p:spPr/>
        <p:txBody>
          <a:bodyPr/>
          <a:lstStyle/>
          <a:p>
            <a:r>
              <a:rPr lang="en-US" dirty="0"/>
              <a:t>“I have been convicted”</a:t>
            </a:r>
          </a:p>
        </p:txBody>
      </p:sp>
    </p:spTree>
    <p:extLst>
      <p:ext uri="{BB962C8B-B14F-4D97-AF65-F5344CB8AC3E}">
        <p14:creationId xmlns:p14="http://schemas.microsoft.com/office/powerpoint/2010/main" val="180893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criminal dispositions</a:t>
            </a:r>
          </a:p>
        </p:txBody>
      </p:sp>
      <p:sp>
        <p:nvSpPr>
          <p:cNvPr id="3" name="Content Placeholder 2"/>
          <p:cNvSpPr>
            <a:spLocks noGrp="1"/>
          </p:cNvSpPr>
          <p:nvPr>
            <p:ph sz="quarter" idx="1"/>
          </p:nvPr>
        </p:nvSpPr>
        <p:spPr>
          <a:xfrm>
            <a:off x="381000" y="1600200"/>
            <a:ext cx="7543800" cy="5105400"/>
          </a:xfrm>
        </p:spPr>
        <p:txBody>
          <a:bodyPr/>
          <a:lstStyle/>
          <a:p>
            <a:pPr>
              <a:buFont typeface="Courier New" panose="02070309020205020404" pitchFamily="49" charset="0"/>
              <a:buChar char="o"/>
            </a:pPr>
            <a:r>
              <a:rPr lang="en-US" b="1" dirty="0">
                <a:solidFill>
                  <a:schemeClr val="accent1">
                    <a:lumMod val="75000"/>
                  </a:schemeClr>
                </a:solidFill>
              </a:rPr>
              <a:t>Guilty</a:t>
            </a:r>
            <a:r>
              <a:rPr lang="en-US" dirty="0"/>
              <a:t>- convicted of a misdemeanor and/or felony.</a:t>
            </a:r>
          </a:p>
          <a:p>
            <a:pPr>
              <a:buFont typeface="Courier New" panose="02070309020205020404" pitchFamily="49" charset="0"/>
              <a:buChar char="o"/>
            </a:pPr>
            <a:r>
              <a:rPr lang="en-US" b="1" dirty="0">
                <a:solidFill>
                  <a:schemeClr val="accent1">
                    <a:lumMod val="75000"/>
                  </a:schemeClr>
                </a:solidFill>
              </a:rPr>
              <a:t>Dismissed</a:t>
            </a:r>
            <a:r>
              <a:rPr lang="en-US" dirty="0"/>
              <a:t>-case is terminated; no guilty findings.</a:t>
            </a:r>
          </a:p>
          <a:p>
            <a:pPr>
              <a:buFont typeface="Courier New" panose="02070309020205020404" pitchFamily="49" charset="0"/>
              <a:buChar char="o"/>
            </a:pPr>
            <a:r>
              <a:rPr lang="en-US" b="1" dirty="0" err="1">
                <a:solidFill>
                  <a:schemeClr val="accent1">
                    <a:lumMod val="75000"/>
                  </a:schemeClr>
                </a:solidFill>
              </a:rPr>
              <a:t>Nolle</a:t>
            </a:r>
            <a:r>
              <a:rPr lang="en-US" b="1" dirty="0">
                <a:solidFill>
                  <a:schemeClr val="accent1">
                    <a:lumMod val="75000"/>
                  </a:schemeClr>
                </a:solidFill>
              </a:rPr>
              <a:t> </a:t>
            </a:r>
            <a:r>
              <a:rPr lang="en-US" b="1" dirty="0" err="1">
                <a:solidFill>
                  <a:schemeClr val="accent1">
                    <a:lumMod val="75000"/>
                  </a:schemeClr>
                </a:solidFill>
              </a:rPr>
              <a:t>Prosequi</a:t>
            </a:r>
            <a:r>
              <a:rPr lang="en-US" dirty="0"/>
              <a:t>- Latin phrase meaning “will no longer prosecute”; non-conviction.</a:t>
            </a:r>
          </a:p>
          <a:p>
            <a:pPr>
              <a:buFont typeface="Courier New" panose="02070309020205020404" pitchFamily="49" charset="0"/>
              <a:buChar char="o"/>
            </a:pPr>
            <a:r>
              <a:rPr lang="en-US" b="1" dirty="0">
                <a:solidFill>
                  <a:schemeClr val="accent1">
                    <a:lumMod val="75000"/>
                  </a:schemeClr>
                </a:solidFill>
              </a:rPr>
              <a:t>Probation Before Judgment(PBJ) </a:t>
            </a:r>
            <a:r>
              <a:rPr lang="en-US" dirty="0"/>
              <a:t>- a non-conviction contingent upon successful completion of probation.</a:t>
            </a:r>
          </a:p>
          <a:p>
            <a:pPr>
              <a:buFont typeface="Courier New" panose="02070309020205020404" pitchFamily="49" charset="0"/>
              <a:buChar char="o"/>
            </a:pPr>
            <a:r>
              <a:rPr lang="en-US" b="1" dirty="0">
                <a:solidFill>
                  <a:schemeClr val="accent1">
                    <a:lumMod val="75000"/>
                  </a:schemeClr>
                </a:solidFill>
              </a:rPr>
              <a:t>First Offender</a:t>
            </a:r>
            <a:r>
              <a:rPr lang="en-US" dirty="0"/>
              <a:t>-type of diversion typically offered to one with no previous criminal record; non-conviction.</a:t>
            </a:r>
          </a:p>
          <a:p>
            <a:pPr>
              <a:buFont typeface="Courier New" panose="02070309020205020404" pitchFamily="49" charset="0"/>
              <a:buChar char="o"/>
            </a:pPr>
            <a:r>
              <a:rPr lang="en-US" b="1" dirty="0">
                <a:solidFill>
                  <a:schemeClr val="accent1">
                    <a:lumMod val="75000"/>
                  </a:schemeClr>
                </a:solidFill>
              </a:rPr>
              <a:t>Juvenile found delinquent</a:t>
            </a:r>
            <a:r>
              <a:rPr lang="en-US" dirty="0"/>
              <a:t>-a minor that is found guilty/adjudicated. </a:t>
            </a:r>
          </a:p>
        </p:txBody>
      </p:sp>
    </p:spTree>
    <p:extLst>
      <p:ext uri="{BB962C8B-B14F-4D97-AF65-F5344CB8AC3E}">
        <p14:creationId xmlns:p14="http://schemas.microsoft.com/office/powerpoint/2010/main" val="4260426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54762"/>
          </a:xfrm>
        </p:spPr>
        <p:txBody>
          <a:bodyPr anchor="t"/>
          <a:lstStyle/>
          <a:p>
            <a:pPr algn="ctr"/>
            <a:br>
              <a:rPr lang="en-US" b="1" dirty="0"/>
            </a:br>
            <a:r>
              <a:rPr lang="en-US" b="1" dirty="0"/>
              <a:t>PARDONS</a:t>
            </a: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b="1" dirty="0"/>
              <a:t>Governor john carney</a:t>
            </a:r>
          </a:p>
        </p:txBody>
      </p:sp>
      <p:pic>
        <p:nvPicPr>
          <p:cNvPr id="2050" name="Picture 2" descr="Image result for john carney delawar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981200"/>
            <a:ext cx="3124200" cy="36108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What is a PARDON?</a:t>
            </a:r>
            <a:endParaRPr lang="en-US" u="sng" dirty="0"/>
          </a:p>
        </p:txBody>
      </p:sp>
      <p:sp>
        <p:nvSpPr>
          <p:cNvPr id="3" name="Content Placeholder 2"/>
          <p:cNvSpPr>
            <a:spLocks noGrp="1"/>
          </p:cNvSpPr>
          <p:nvPr>
            <p:ph sz="quarter" idx="1"/>
          </p:nvPr>
        </p:nvSpPr>
        <p:spPr>
          <a:xfrm>
            <a:off x="381000" y="1600200"/>
            <a:ext cx="8382000" cy="4873752"/>
          </a:xfrm>
        </p:spPr>
        <p:txBody>
          <a:bodyPr>
            <a:normAutofit/>
          </a:bodyPr>
          <a:lstStyle/>
          <a:p>
            <a:pPr algn="ctr"/>
            <a:endParaRPr lang="en-US" sz="2800" dirty="0"/>
          </a:p>
          <a:p>
            <a:pPr algn="ctr">
              <a:buSzPct val="100000"/>
              <a:buFont typeface="Wingdings" pitchFamily="2" charset="2"/>
              <a:buChar char="v"/>
            </a:pPr>
            <a:r>
              <a:rPr lang="en-US" sz="2800" dirty="0"/>
              <a:t> A </a:t>
            </a:r>
            <a:r>
              <a:rPr lang="en-US" sz="2800" b="1" dirty="0"/>
              <a:t>PARDON</a:t>
            </a:r>
            <a:r>
              <a:rPr lang="en-US" sz="2800" dirty="0"/>
              <a:t> is an official statement of forgiveness by the Governor.</a:t>
            </a:r>
          </a:p>
          <a:p>
            <a:pPr algn="ctr">
              <a:spcBef>
                <a:spcPts val="0"/>
              </a:spcBef>
              <a:buNone/>
            </a:pPr>
            <a:endParaRPr lang="en-US" sz="2800" dirty="0"/>
          </a:p>
          <a:p>
            <a:pPr algn="ctr">
              <a:spcBef>
                <a:spcPts val="0"/>
              </a:spcBef>
              <a:buSzPct val="100000"/>
              <a:buFont typeface="Wingdings" pitchFamily="2" charset="2"/>
              <a:buChar char="v"/>
            </a:pPr>
            <a:r>
              <a:rPr lang="en-US" sz="2800" dirty="0"/>
              <a:t> The Governor issues an official, signed letter to the pardoned individual. </a:t>
            </a:r>
          </a:p>
          <a:p>
            <a:pPr algn="ctr">
              <a:spcBef>
                <a:spcPts val="0"/>
              </a:spcBef>
              <a:buSzPct val="100000"/>
              <a:buFont typeface="Wingdings" pitchFamily="2" charset="2"/>
              <a:buChar char="v"/>
            </a:pPr>
            <a:endParaRPr lang="en-US" sz="2800" dirty="0"/>
          </a:p>
          <a:p>
            <a:pPr algn="ctr">
              <a:spcBef>
                <a:spcPts val="0"/>
              </a:spcBef>
              <a:buSzPct val="100000"/>
              <a:buFont typeface="Wingdings" pitchFamily="2" charset="2"/>
              <a:buChar char="v"/>
            </a:pPr>
            <a:r>
              <a:rPr lang="en-US" sz="2800" dirty="0"/>
              <a:t>It indicates that the recipient is reformed, living a productive life, and no longer a threat to society.</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579438"/>
          </a:xfrm>
        </p:spPr>
        <p:txBody>
          <a:bodyPr/>
          <a:lstStyle/>
          <a:p>
            <a:pPr algn="ctr"/>
            <a:r>
              <a:rPr lang="en-US" b="1" u="sng" dirty="0"/>
              <a:t>What Does a PARDON Do?</a:t>
            </a:r>
            <a:endParaRPr lang="en-US" u="sng" dirty="0"/>
          </a:p>
        </p:txBody>
      </p:sp>
      <p:sp>
        <p:nvSpPr>
          <p:cNvPr id="3" name="Content Placeholder 2"/>
          <p:cNvSpPr>
            <a:spLocks noGrp="1"/>
          </p:cNvSpPr>
          <p:nvPr>
            <p:ph sz="quarter" idx="1"/>
          </p:nvPr>
        </p:nvSpPr>
        <p:spPr>
          <a:xfrm>
            <a:off x="304800" y="1600200"/>
            <a:ext cx="8534400" cy="4873752"/>
          </a:xfrm>
        </p:spPr>
        <p:txBody>
          <a:bodyPr>
            <a:normAutofit/>
          </a:bodyPr>
          <a:lstStyle/>
          <a:p>
            <a:pPr algn="ctr">
              <a:buSzPct val="100000"/>
              <a:buFont typeface="Wingdings" pitchFamily="2" charset="2"/>
              <a:buChar char="v"/>
            </a:pPr>
            <a:r>
              <a:rPr lang="en-US" sz="2800" dirty="0"/>
              <a:t> A PARDON can restore your civil rights, such as the rights to vote, hold public office, and own a firearm.</a:t>
            </a:r>
          </a:p>
          <a:p>
            <a:pPr algn="ctr">
              <a:buSzPct val="100000"/>
              <a:buFont typeface="Wingdings" pitchFamily="2" charset="2"/>
              <a:buChar char="v"/>
            </a:pPr>
            <a:endParaRPr lang="en-US" sz="2800" dirty="0"/>
          </a:p>
          <a:p>
            <a:pPr algn="ctr">
              <a:buSzPct val="100000"/>
              <a:buFont typeface="Wingdings" pitchFamily="2" charset="2"/>
              <a:buChar char="v"/>
            </a:pPr>
            <a:r>
              <a:rPr lang="en-US" sz="2800" dirty="0"/>
              <a:t> A PARDON changes your criminal record to indicate that your offenses have been pardoned.</a:t>
            </a:r>
          </a:p>
          <a:p>
            <a:pPr algn="ctr">
              <a:buSzPct val="100000"/>
              <a:buFont typeface="Wingdings" pitchFamily="2" charset="2"/>
              <a:buChar char="v"/>
            </a:pPr>
            <a:endParaRPr lang="en-US" sz="2800" dirty="0"/>
          </a:p>
          <a:p>
            <a:pPr algn="ctr">
              <a:buSzPct val="100000"/>
              <a:buFont typeface="Wingdings" pitchFamily="2" charset="2"/>
              <a:buChar char="v"/>
            </a:pPr>
            <a:r>
              <a:rPr lang="en-US" sz="2800" dirty="0"/>
              <a:t> A PARDON may be viewed favorably by employers and licensing agencies.</a:t>
            </a:r>
          </a:p>
        </p:txBody>
      </p:sp>
      <p:sp>
        <p:nvSpPr>
          <p:cNvPr id="4" name="TextBox 3"/>
          <p:cNvSpPr txBox="1"/>
          <p:nvPr/>
        </p:nvSpPr>
        <p:spPr>
          <a:xfrm>
            <a:off x="0" y="152400"/>
            <a:ext cx="9144000" cy="381000"/>
          </a:xfrm>
          <a:prstGeom prst="rect">
            <a:avLst/>
          </a:prstGeom>
          <a:noFill/>
        </p:spPr>
        <p:txBody>
          <a:bodyPr wrap="square" rtlCol="0">
            <a:spAutoFit/>
          </a:bodyPr>
          <a:lstStyle/>
          <a:p>
            <a:pPr algn="ctr"/>
            <a:r>
              <a:rPr lang="en-US" dirty="0"/>
              <a:t>Pardons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1540</TotalTime>
  <Words>1326</Words>
  <Application>Microsoft Office PowerPoint</Application>
  <PresentationFormat>On-screen Show (4:3)</PresentationFormat>
  <Paragraphs>170</Paragraphs>
  <Slides>28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6" baseType="lpstr">
      <vt:lpstr>Calibri</vt:lpstr>
      <vt:lpstr>Century Schoolbook</vt:lpstr>
      <vt:lpstr>Courier New</vt:lpstr>
      <vt:lpstr>Wingdings</vt:lpstr>
      <vt:lpstr>Wingdings 2</vt:lpstr>
      <vt:lpstr>Oriel</vt:lpstr>
      <vt:lpstr>PDF</vt:lpstr>
      <vt:lpstr>FDF</vt:lpstr>
      <vt:lpstr>The APEX Program Advancement through Pardons and Expungements</vt:lpstr>
      <vt:lpstr>Introduction</vt:lpstr>
      <vt:lpstr>Before We Get Started: Do You Qualify for our program?</vt:lpstr>
      <vt:lpstr>What appears on a Delaware state  criminal history report??</vt:lpstr>
      <vt:lpstr>UNDERSTAND THE DIFFERENCE</vt:lpstr>
      <vt:lpstr>Examples of criminal dispositions</vt:lpstr>
      <vt:lpstr> PARDONS           Governor john carney</vt:lpstr>
      <vt:lpstr>What is a PARDON?</vt:lpstr>
      <vt:lpstr>What Does a PARDON Do?</vt:lpstr>
      <vt:lpstr>What a PARDON Does NOT Do</vt:lpstr>
      <vt:lpstr>PowerPoint Presentation</vt:lpstr>
      <vt:lpstr>PowerPoint Presentation</vt:lpstr>
      <vt:lpstr>Who is ELIGIBLE for a PARDON?</vt:lpstr>
      <vt:lpstr>The CRITERIA</vt:lpstr>
      <vt:lpstr>The PROCEDURES</vt:lpstr>
      <vt:lpstr>Timeline</vt:lpstr>
      <vt:lpstr>  EXPUNGEMENTS </vt:lpstr>
      <vt:lpstr>What is an Expungement?</vt:lpstr>
      <vt:lpstr>What Can Be Expunged</vt:lpstr>
      <vt:lpstr>What Can Be Expunged</vt:lpstr>
      <vt:lpstr>What Can Be Expunged</vt:lpstr>
      <vt:lpstr>What Can Be Expunged</vt:lpstr>
      <vt:lpstr>What can be expunged</vt:lpstr>
      <vt:lpstr>APPLYING</vt:lpstr>
      <vt:lpstr>NEXT STEPS</vt:lpstr>
      <vt:lpstr>The APEX Process</vt:lpstr>
      <vt:lpstr>COSTS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APEX Program Volunteer Training Part 1</dc:title>
  <dc:creator>Rachael.Guglielmo</dc:creator>
  <cp:lastModifiedBy>Hope Ellsworth</cp:lastModifiedBy>
  <cp:revision>187</cp:revision>
  <cp:lastPrinted>2013-07-30T15:10:47Z</cp:lastPrinted>
  <dcterms:created xsi:type="dcterms:W3CDTF">2012-02-16T19:53:54Z</dcterms:created>
  <dcterms:modified xsi:type="dcterms:W3CDTF">2019-05-13T16:58:22Z</dcterms:modified>
</cp:coreProperties>
</file>